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1"/>
  </p:sldMasterIdLst>
  <p:notesMasterIdLst>
    <p:notesMasterId r:id="rId6"/>
  </p:notesMasterIdLst>
  <p:sldIdLst>
    <p:sldId id="256" r:id="rId2"/>
    <p:sldId id="258" r:id="rId3"/>
    <p:sldId id="2145706431" r:id="rId4"/>
    <p:sldId id="2145706432" r:id="rId5"/>
  </p:sldIdLst>
  <p:sldSz cx="24387175" cy="13716000"/>
  <p:notesSz cx="6797675" cy="9872663"/>
  <p:embeddedFontLst>
    <p:embeddedFont>
      <p:font typeface="Ebrima" panose="02000000000000000000" pitchFamily="2" charset="0"/>
      <p:regular r:id="rId7"/>
      <p:bold r:id="rId8"/>
    </p:embeddedFont>
    <p:embeddedFont>
      <p:font typeface="Trebuchet MS" panose="020B0603020202020204" pitchFamily="34" charset="0"/>
      <p:regular r:id="rId9"/>
      <p:bold r:id="rId10"/>
      <p:italic r:id="rId11"/>
      <p:boldItalic r:id="rId12"/>
    </p:embeddedFont>
  </p:embeddedFont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6408"/>
    <a:srgbClr val="F0ECE1"/>
    <a:srgbClr val="000000"/>
    <a:srgbClr val="F7F7F7"/>
    <a:srgbClr val="7F7F7F"/>
    <a:srgbClr val="00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23" autoAdjust="0"/>
    <p:restoredTop sz="94610"/>
  </p:normalViewPr>
  <p:slideViewPr>
    <p:cSldViewPr snapToGrid="0" snapToObjects="1">
      <p:cViewPr varScale="1">
        <p:scale>
          <a:sx n="43" d="100"/>
          <a:sy n="43" d="100"/>
        </p:scale>
        <p:origin x="23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3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9201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ar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5434DA-57EC-498B-0E6E-FFEAEDD1AA87}"/>
              </a:ext>
            </a:extLst>
          </p:cNvPr>
          <p:cNvSpPr>
            <a:spLocks noGrp="1"/>
          </p:cNvSpPr>
          <p:nvPr>
            <p:ph type="title" hasCustomPrompt="1"/>
          </p:nvPr>
        </p:nvSpPr>
        <p:spPr>
          <a:xfrm>
            <a:off x="1776980" y="7700693"/>
            <a:ext cx="12801661" cy="2651125"/>
          </a:xfrm>
          <a:prstGeom prst="rect">
            <a:avLst/>
          </a:prstGeom>
        </p:spPr>
        <p:txBody>
          <a:bodyPr/>
          <a:lstStyle>
            <a:lvl1pPr marL="0" algn="l" defTabSz="914400" rtl="0" eaLnBrk="1" latinLnBrk="0" hangingPunct="1">
              <a:defRPr lang="fr-FR" sz="9600" b="1" kern="1200" dirty="0">
                <a:solidFill>
                  <a:srgbClr val="005751">
                    <a:alpha val="100000"/>
                  </a:srgbClr>
                </a:solidFill>
                <a:latin typeface="+mj-lt"/>
                <a:ea typeface="Trebuchet MS Bold" pitchFamily="34" charset="-122"/>
                <a:cs typeface="Trebuchet MS Bold" pitchFamily="34" charset="-120"/>
              </a:defRPr>
            </a:lvl1pPr>
          </a:lstStyle>
          <a:p>
            <a:r>
              <a:rPr lang="fr-FR" dirty="0"/>
              <a:t>MODIFIEZ LE STYLE DU TITRE</a:t>
            </a:r>
          </a:p>
        </p:txBody>
      </p:sp>
      <p:pic>
        <p:nvPicPr>
          <p:cNvPr id="3" name="Image 0" descr="preencoded.png">
            <a:extLst>
              <a:ext uri="{FF2B5EF4-FFF2-40B4-BE49-F238E27FC236}">
                <a16:creationId xmlns:a16="http://schemas.microsoft.com/office/drawing/2014/main" id="{7BA0CB07-0390-5679-2372-38FDFD16472D}"/>
              </a:ext>
            </a:extLst>
          </p:cNvPr>
          <p:cNvPicPr>
            <a:picLocks noChangeAspect="1"/>
          </p:cNvPicPr>
          <p:nvPr userDrawn="1"/>
        </p:nvPicPr>
        <p:blipFill>
          <a:blip r:embed="rId2"/>
          <a:stretch>
            <a:fillRect/>
          </a:stretch>
        </p:blipFill>
        <p:spPr>
          <a:xfrm>
            <a:off x="0" y="0"/>
            <a:ext cx="6820752" cy="6819900"/>
          </a:xfrm>
          <a:prstGeom prst="rect">
            <a:avLst/>
          </a:prstGeom>
        </p:spPr>
      </p:pic>
      <p:pic>
        <p:nvPicPr>
          <p:cNvPr id="4" name="Image 1" descr="preencoded.png">
            <a:extLst>
              <a:ext uri="{FF2B5EF4-FFF2-40B4-BE49-F238E27FC236}">
                <a16:creationId xmlns:a16="http://schemas.microsoft.com/office/drawing/2014/main" id="{3DFEF7EF-FA50-2FC7-46B7-A8B2A321C893}"/>
              </a:ext>
            </a:extLst>
          </p:cNvPr>
          <p:cNvPicPr>
            <a:picLocks noChangeAspect="1"/>
          </p:cNvPicPr>
          <p:nvPr userDrawn="1"/>
        </p:nvPicPr>
        <p:blipFill>
          <a:blip r:embed="rId3"/>
          <a:stretch>
            <a:fillRect/>
          </a:stretch>
        </p:blipFill>
        <p:spPr>
          <a:xfrm>
            <a:off x="17566296" y="6896100"/>
            <a:ext cx="6820752" cy="6819900"/>
          </a:xfrm>
          <a:prstGeom prst="rect">
            <a:avLst/>
          </a:prstGeom>
        </p:spPr>
      </p:pic>
      <p:sp>
        <p:nvSpPr>
          <p:cNvPr id="18" name="Text 2">
            <a:extLst>
              <a:ext uri="{FF2B5EF4-FFF2-40B4-BE49-F238E27FC236}">
                <a16:creationId xmlns:a16="http://schemas.microsoft.com/office/drawing/2014/main" id="{CC8FF0D1-A282-46A4-4171-DE80BBC152F6}"/>
              </a:ext>
            </a:extLst>
          </p:cNvPr>
          <p:cNvSpPr/>
          <p:nvPr userDrawn="1"/>
        </p:nvSpPr>
        <p:spPr>
          <a:xfrm>
            <a:off x="1854432" y="12103100"/>
            <a:ext cx="11926791" cy="939800"/>
          </a:xfrm>
          <a:prstGeom prst="rect">
            <a:avLst/>
          </a:prstGeom>
          <a:noFill/>
          <a:ln/>
        </p:spPr>
        <p:txBody>
          <a:bodyPr wrap="square" lIns="0" tIns="0" rIns="0" bIns="0" rtlCol="0" anchor="t"/>
          <a:lstStyle/>
          <a:p>
            <a:pPr algn="l"/>
            <a:r>
              <a:rPr lang="en-US" sz="1200" dirty="0">
                <a:solidFill>
                  <a:srgbClr val="7F7F7F">
                    <a:alpha val="100000"/>
                  </a:srgbClr>
                </a:solidFill>
                <a:latin typeface="+mj-lt"/>
                <a:ea typeface="Trebuchet MS Regular" pitchFamily="34" charset="-122"/>
                <a:cs typeface="Trebuchet MS Regular" pitchFamily="34" charset="-120"/>
              </a:rPr>
              <a:t>This presentation, including any supporting material, is the property of Europe Snacks, S.A.S and/or its affiliated companies and is intended for the exclusive use of the audience targeted by Europe Snacks or its other intended recipients. This presentation may contain confidential, proprietary and legally protected information, and may not be copied, distributed or publicly displayed without the express written permission of Europe Snacks, S.A.S. or its affiliated companies.</a:t>
            </a:r>
            <a:endParaRPr lang="en-US" sz="1200" dirty="0">
              <a:latin typeface="+mj-lt"/>
            </a:endParaRPr>
          </a:p>
          <a:p>
            <a:pPr algn="l"/>
            <a:r>
              <a:rPr lang="en-US" sz="1200" dirty="0">
                <a:solidFill>
                  <a:srgbClr val="7F7F7F">
                    <a:alpha val="100000"/>
                  </a:srgbClr>
                </a:solidFill>
                <a:latin typeface="+mj-lt"/>
                <a:ea typeface="Trebuchet MS Regular" pitchFamily="34" charset="-122"/>
                <a:cs typeface="Trebuchet MS Regular" pitchFamily="34" charset="-120"/>
              </a:rPr>
              <a:t> </a:t>
            </a:r>
            <a:endParaRPr lang="en-US" sz="1200" dirty="0">
              <a:latin typeface="+mj-lt"/>
            </a:endParaRPr>
          </a:p>
          <a:p>
            <a:pPr algn="l"/>
            <a:r>
              <a:rPr lang="en-US" sz="1200" dirty="0">
                <a:solidFill>
                  <a:srgbClr val="7F7F7F">
                    <a:alpha val="100000"/>
                  </a:srgbClr>
                </a:solidFill>
                <a:latin typeface="+mj-lt"/>
                <a:ea typeface="Trebuchet MS Regular" pitchFamily="34" charset="-122"/>
                <a:cs typeface="Trebuchet MS Regular" pitchFamily="34" charset="-120"/>
              </a:rPr>
              <a:t>©2023 Europe Snacks, S.A.S. and/or its affiliated companies. All rights reserved.</a:t>
            </a:r>
            <a:endParaRPr lang="en-US" sz="1200" dirty="0">
              <a:latin typeface="+mj-lt"/>
            </a:endParaRPr>
          </a:p>
        </p:txBody>
      </p:sp>
      <p:pic>
        <p:nvPicPr>
          <p:cNvPr id="20" name="Graphique 19">
            <a:extLst>
              <a:ext uri="{FF2B5EF4-FFF2-40B4-BE49-F238E27FC236}">
                <a16:creationId xmlns:a16="http://schemas.microsoft.com/office/drawing/2014/main" id="{E0B79B70-E060-3C13-F019-B991A9817AE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914538" y="1774693"/>
            <a:ext cx="4559298" cy="3276599"/>
          </a:xfrm>
          <a:prstGeom prst="rect">
            <a:avLst/>
          </a:prstGeom>
        </p:spPr>
      </p:pic>
    </p:spTree>
    <p:extLst>
      <p:ext uri="{BB962C8B-B14F-4D97-AF65-F5344CB8AC3E}">
        <p14:creationId xmlns:p14="http://schemas.microsoft.com/office/powerpoint/2010/main" val="328401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
        <p:nvSpPr>
          <p:cNvPr id="21" name="Espace réservé pour une image  20">
            <a:extLst>
              <a:ext uri="{FF2B5EF4-FFF2-40B4-BE49-F238E27FC236}">
                <a16:creationId xmlns:a16="http://schemas.microsoft.com/office/drawing/2014/main" id="{023B5F65-FA1F-8D1E-181A-210338C5D715}"/>
              </a:ext>
            </a:extLst>
          </p:cNvPr>
          <p:cNvSpPr>
            <a:spLocks noGrp="1"/>
          </p:cNvSpPr>
          <p:nvPr>
            <p:ph type="pic" sz="quarter" idx="10"/>
          </p:nvPr>
        </p:nvSpPr>
        <p:spPr>
          <a:xfrm>
            <a:off x="10669334" y="0"/>
            <a:ext cx="13717841" cy="6858000"/>
          </a:xfrm>
          <a:prstGeom prst="rect">
            <a:avLst/>
          </a:prstGeom>
        </p:spPr>
        <p:txBody>
          <a:bodyPr/>
          <a:lstStyle/>
          <a:p>
            <a:endParaRPr lang="fr-FR"/>
          </a:p>
        </p:txBody>
      </p:sp>
      <p:pic>
        <p:nvPicPr>
          <p:cNvPr id="2" name="Image 0" descr="preencoded.png">
            <a:extLst>
              <a:ext uri="{FF2B5EF4-FFF2-40B4-BE49-F238E27FC236}">
                <a16:creationId xmlns:a16="http://schemas.microsoft.com/office/drawing/2014/main" id="{EC5F04ED-EE9D-E9B0-7257-AA6ABB5A112F}"/>
              </a:ext>
            </a:extLst>
          </p:cNvPr>
          <p:cNvPicPr>
            <a:picLocks noChangeAspect="1"/>
          </p:cNvPicPr>
          <p:nvPr userDrawn="1"/>
        </p:nvPicPr>
        <p:blipFill>
          <a:blip r:embed="rId2"/>
          <a:stretch>
            <a:fillRect/>
          </a:stretch>
        </p:blipFill>
        <p:spPr>
          <a:xfrm>
            <a:off x="10669334" y="6858000"/>
            <a:ext cx="13717715" cy="6858000"/>
          </a:xfrm>
          <a:prstGeom prst="rect">
            <a:avLst/>
          </a:prstGeom>
        </p:spPr>
      </p:pic>
      <p:pic>
        <p:nvPicPr>
          <p:cNvPr id="3" name="Image 1" descr="preencoded.png">
            <a:extLst>
              <a:ext uri="{FF2B5EF4-FFF2-40B4-BE49-F238E27FC236}">
                <a16:creationId xmlns:a16="http://schemas.microsoft.com/office/drawing/2014/main" id="{3DF8B876-80B3-E218-6CE1-B3675736BEB1}"/>
              </a:ext>
            </a:extLst>
          </p:cNvPr>
          <p:cNvPicPr>
            <a:picLocks noChangeAspect="1"/>
          </p:cNvPicPr>
          <p:nvPr userDrawn="1"/>
        </p:nvPicPr>
        <p:blipFill>
          <a:blip r:embed="rId3"/>
          <a:stretch>
            <a:fillRect/>
          </a:stretch>
        </p:blipFill>
        <p:spPr>
          <a:xfrm>
            <a:off x="10669334" y="6858000"/>
            <a:ext cx="13717715" cy="6858000"/>
          </a:xfrm>
          <a:prstGeom prst="rect">
            <a:avLst/>
          </a:prstGeom>
        </p:spPr>
      </p:pic>
      <p:pic>
        <p:nvPicPr>
          <p:cNvPr id="4" name="Image 2" descr="preencoded.png">
            <a:extLst>
              <a:ext uri="{FF2B5EF4-FFF2-40B4-BE49-F238E27FC236}">
                <a16:creationId xmlns:a16="http://schemas.microsoft.com/office/drawing/2014/main" id="{A562F300-6C4F-8CAB-D4FE-38B78C22D82F}"/>
              </a:ext>
            </a:extLst>
          </p:cNvPr>
          <p:cNvPicPr>
            <a:picLocks noChangeAspect="1"/>
          </p:cNvPicPr>
          <p:nvPr userDrawn="1"/>
        </p:nvPicPr>
        <p:blipFill>
          <a:blip r:embed="rId2"/>
          <a:stretch>
            <a:fillRect/>
          </a:stretch>
        </p:blipFill>
        <p:spPr>
          <a:xfrm>
            <a:off x="10669334" y="0"/>
            <a:ext cx="13717715" cy="6858000"/>
          </a:xfrm>
          <a:prstGeom prst="rect">
            <a:avLst/>
          </a:prstGeom>
        </p:spPr>
      </p:pic>
      <p:pic>
        <p:nvPicPr>
          <p:cNvPr id="6" name="Image 4" descr="preencoded.png">
            <a:extLst>
              <a:ext uri="{FF2B5EF4-FFF2-40B4-BE49-F238E27FC236}">
                <a16:creationId xmlns:a16="http://schemas.microsoft.com/office/drawing/2014/main" id="{671D76F4-8919-302D-3778-11C253086003}"/>
              </a:ext>
            </a:extLst>
          </p:cNvPr>
          <p:cNvPicPr>
            <a:picLocks noChangeAspect="1"/>
          </p:cNvPicPr>
          <p:nvPr userDrawn="1"/>
        </p:nvPicPr>
        <p:blipFill>
          <a:blip r:embed="rId4"/>
          <a:stretch>
            <a:fillRect/>
          </a:stretch>
        </p:blipFill>
        <p:spPr>
          <a:xfrm>
            <a:off x="3543743" y="6858000"/>
            <a:ext cx="7125591" cy="6858000"/>
          </a:xfrm>
          <a:prstGeom prst="rect">
            <a:avLst/>
          </a:prstGeom>
        </p:spPr>
      </p:pic>
      <p:sp>
        <p:nvSpPr>
          <p:cNvPr id="8" name="Text 1">
            <a:extLst>
              <a:ext uri="{FF2B5EF4-FFF2-40B4-BE49-F238E27FC236}">
                <a16:creationId xmlns:a16="http://schemas.microsoft.com/office/drawing/2014/main" id="{225E26A8-7C46-A837-31D4-CDBFD80976D7}"/>
              </a:ext>
            </a:extLst>
          </p:cNvPr>
          <p:cNvSpPr/>
          <p:nvPr userDrawn="1"/>
        </p:nvSpPr>
        <p:spPr>
          <a:xfrm>
            <a:off x="12485661" y="10706100"/>
            <a:ext cx="4255032" cy="495300"/>
          </a:xfrm>
          <a:prstGeom prst="rect">
            <a:avLst/>
          </a:prstGeom>
          <a:noFill/>
          <a:ln/>
        </p:spPr>
        <p:txBody>
          <a:bodyPr wrap="square" lIns="0" tIns="0" rIns="0" bIns="0" rtlCol="0" anchor="t"/>
          <a:lstStyle/>
          <a:p>
            <a:pPr algn="l"/>
            <a:r>
              <a:rPr lang="en-US" sz="2400" dirty="0">
                <a:solidFill>
                  <a:srgbClr val="FFFFFF">
                    <a:alpha val="50000"/>
                  </a:srgbClr>
                </a:solidFill>
                <a:latin typeface="+mn-lt"/>
                <a:ea typeface="Ebrima Bold" pitchFamily="34" charset="-122"/>
                <a:cs typeface="Ebrima Bold" pitchFamily="34" charset="-120"/>
              </a:rPr>
              <a:t>CORPORATE PRESENTATION </a:t>
            </a:r>
            <a:endParaRPr lang="en-US" sz="2400" dirty="0">
              <a:latin typeface="+mn-lt"/>
            </a:endParaRPr>
          </a:p>
        </p:txBody>
      </p:sp>
      <p:sp>
        <p:nvSpPr>
          <p:cNvPr id="23" name="Titre 21">
            <a:extLst>
              <a:ext uri="{FF2B5EF4-FFF2-40B4-BE49-F238E27FC236}">
                <a16:creationId xmlns:a16="http://schemas.microsoft.com/office/drawing/2014/main" id="{0303791D-92F4-7E9A-701F-984BDE1FF5DE}"/>
              </a:ext>
            </a:extLst>
          </p:cNvPr>
          <p:cNvSpPr>
            <a:spLocks noGrp="1"/>
          </p:cNvSpPr>
          <p:nvPr>
            <p:ph type="title" hasCustomPrompt="1"/>
          </p:nvPr>
        </p:nvSpPr>
        <p:spPr>
          <a:xfrm>
            <a:off x="12485661" y="9639489"/>
            <a:ext cx="11098958" cy="1067330"/>
          </a:xfrm>
          <a:prstGeom prst="rect">
            <a:avLst/>
          </a:prstGeom>
        </p:spPr>
        <p:txBody>
          <a:bodyPr/>
          <a:lstStyle>
            <a:lvl1pPr algn="l">
              <a:defRPr lang="fr-FR" sz="6000" b="1" kern="1200" dirty="0">
                <a:solidFill>
                  <a:srgbClr val="FFFFFF">
                    <a:alpha val="100000"/>
                  </a:srgbClr>
                </a:solidFill>
                <a:latin typeface="+mj-lt"/>
                <a:ea typeface="Trebuchet MS Bold" pitchFamily="34" charset="-122"/>
                <a:cs typeface="Trebuchet MS Bold" pitchFamily="34" charset="-120"/>
              </a:defRPr>
            </a:lvl1pPr>
          </a:lstStyle>
          <a:p>
            <a:r>
              <a:rPr lang="fr-FR" dirty="0"/>
              <a:t>MODIFIEZ LE STYLE DU TITRE</a:t>
            </a:r>
          </a:p>
        </p:txBody>
      </p:sp>
      <p:pic>
        <p:nvPicPr>
          <p:cNvPr id="25" name="Graphique 24">
            <a:extLst>
              <a:ext uri="{FF2B5EF4-FFF2-40B4-BE49-F238E27FC236}">
                <a16:creationId xmlns:a16="http://schemas.microsoft.com/office/drawing/2014/main" id="{00134FAC-B981-AA88-6584-C2B89365A82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577659" y="1774693"/>
            <a:ext cx="4559298" cy="3276599"/>
          </a:xfrm>
          <a:prstGeom prst="rect">
            <a:avLst/>
          </a:prstGeom>
        </p:spPr>
      </p:pic>
    </p:spTree>
    <p:extLst>
      <p:ext uri="{BB962C8B-B14F-4D97-AF65-F5344CB8AC3E}">
        <p14:creationId xmlns:p14="http://schemas.microsoft.com/office/powerpoint/2010/main" val="14369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p:bg>
      <p:bgRef idx="1001">
        <a:schemeClr val="bg1"/>
      </p:bgRef>
    </p:bg>
    <p:spTree>
      <p:nvGrpSpPr>
        <p:cNvPr id="1" name=""/>
        <p:cNvGrpSpPr/>
        <p:nvPr/>
      </p:nvGrpSpPr>
      <p:grpSpPr>
        <a:xfrm>
          <a:off x="0" y="0"/>
          <a:ext cx="0" cy="0"/>
          <a:chOff x="0" y="0"/>
          <a:chExt cx="0" cy="0"/>
        </a:xfrm>
      </p:grpSpPr>
      <p:sp>
        <p:nvSpPr>
          <p:cNvPr id="4" name="Text 0">
            <a:extLst>
              <a:ext uri="{FF2B5EF4-FFF2-40B4-BE49-F238E27FC236}">
                <a16:creationId xmlns:a16="http://schemas.microsoft.com/office/drawing/2014/main" id="{8FA4CE7B-94B6-430E-731D-A4CB0C2B5F18}"/>
              </a:ext>
            </a:extLst>
          </p:cNvPr>
          <p:cNvSpPr/>
          <p:nvPr userDrawn="1"/>
        </p:nvSpPr>
        <p:spPr>
          <a:xfrm>
            <a:off x="14695737" y="762000"/>
            <a:ext cx="8941917" cy="520700"/>
          </a:xfrm>
          <a:prstGeom prst="rect">
            <a:avLst/>
          </a:prstGeom>
          <a:noFill/>
          <a:ln/>
        </p:spPr>
        <p:txBody>
          <a:bodyPr wrap="square" lIns="0" tIns="0" rIns="0" bIns="0" rtlCol="0" anchor="t"/>
          <a:lstStyle/>
          <a:p>
            <a:pPr algn="r"/>
            <a:r>
              <a:rPr lang="en-US" sz="2400" b="1" dirty="0">
                <a:solidFill>
                  <a:srgbClr val="7F7F7F"/>
                </a:solidFill>
                <a:latin typeface="Ebrima" panose="02000000000000000000" pitchFamily="2" charset="0"/>
                <a:ea typeface="Ebrima" panose="02000000000000000000" pitchFamily="2" charset="0"/>
                <a:cs typeface="Ebrima" panose="02000000000000000000" pitchFamily="2" charset="0"/>
              </a:rPr>
              <a:t>CORPORATE PRESENTATION</a:t>
            </a:r>
            <a:endParaRPr lang="en-US" sz="2400" b="0" dirty="0">
              <a:solidFill>
                <a:srgbClr val="7F7F7F"/>
              </a:solidFill>
              <a:latin typeface="Ebrima" panose="02000000000000000000" pitchFamily="2" charset="0"/>
              <a:ea typeface="Ebrima" panose="02000000000000000000" pitchFamily="2" charset="0"/>
              <a:cs typeface="Ebrima" panose="02000000000000000000" pitchFamily="2" charset="0"/>
            </a:endParaRPr>
          </a:p>
        </p:txBody>
      </p:sp>
      <p:sp>
        <p:nvSpPr>
          <p:cNvPr id="5" name="Text 1">
            <a:extLst>
              <a:ext uri="{FF2B5EF4-FFF2-40B4-BE49-F238E27FC236}">
                <a16:creationId xmlns:a16="http://schemas.microsoft.com/office/drawing/2014/main" id="{C391AFB1-4B81-828D-50A6-E6EAD315B39B}"/>
              </a:ext>
            </a:extLst>
          </p:cNvPr>
          <p:cNvSpPr/>
          <p:nvPr userDrawn="1"/>
        </p:nvSpPr>
        <p:spPr>
          <a:xfrm>
            <a:off x="14594124" y="1219200"/>
            <a:ext cx="8941918" cy="406400"/>
          </a:xfrm>
          <a:prstGeom prst="rect">
            <a:avLst/>
          </a:prstGeom>
          <a:noFill/>
          <a:ln/>
        </p:spPr>
        <p:txBody>
          <a:bodyPr wrap="square" lIns="0" tIns="0" rIns="0" bIns="0" rtlCol="0" anchor="t"/>
          <a:lstStyle/>
          <a:p>
            <a:pPr algn="r"/>
            <a:r>
              <a:rPr lang="en-US" sz="1200" dirty="0">
                <a:solidFill>
                  <a:srgbClr val="7F7F7F"/>
                </a:solidFill>
                <a:latin typeface="Trebuchet MS Regular" pitchFamily="34" charset="0"/>
                <a:ea typeface="Trebuchet MS Regular" pitchFamily="34" charset="-122"/>
                <a:cs typeface="Trebuchet MS Regular" pitchFamily="34" charset="-120"/>
              </a:rPr>
              <a:t>CONFIDENTIAL AND PROPRIETARY INFORMATION - ©2023 Europe Snacks, S.A.S. and/or its affiliated companies. All rights reserved.</a:t>
            </a:r>
            <a:endParaRPr lang="en-US" sz="1200" dirty="0">
              <a:solidFill>
                <a:srgbClr val="7F7F7F"/>
              </a:solidFill>
            </a:endParaRPr>
          </a:p>
        </p:txBody>
      </p:sp>
      <p:sp>
        <p:nvSpPr>
          <p:cNvPr id="6" name="Text 3">
            <a:extLst>
              <a:ext uri="{FF2B5EF4-FFF2-40B4-BE49-F238E27FC236}">
                <a16:creationId xmlns:a16="http://schemas.microsoft.com/office/drawing/2014/main" id="{940E18D9-1D8A-1EA3-7ADC-BF71387E3F9B}"/>
              </a:ext>
            </a:extLst>
          </p:cNvPr>
          <p:cNvSpPr/>
          <p:nvPr userDrawn="1"/>
        </p:nvSpPr>
        <p:spPr>
          <a:xfrm>
            <a:off x="838305" y="762000"/>
            <a:ext cx="3975597" cy="914400"/>
          </a:xfrm>
          <a:prstGeom prst="rect">
            <a:avLst/>
          </a:prstGeom>
          <a:noFill/>
          <a:ln/>
        </p:spPr>
        <p:txBody>
          <a:bodyPr wrap="square" lIns="0" tIns="0" rIns="0" bIns="0" rtlCol="0" anchor="t"/>
          <a:lstStyle/>
          <a:p>
            <a:pPr algn="l"/>
            <a:endParaRPr lang="en-US" sz="4800" dirty="0"/>
          </a:p>
        </p:txBody>
      </p:sp>
      <p:pic>
        <p:nvPicPr>
          <p:cNvPr id="13" name="Graphique 12">
            <a:extLst>
              <a:ext uri="{FF2B5EF4-FFF2-40B4-BE49-F238E27FC236}">
                <a16:creationId xmlns:a16="http://schemas.microsoft.com/office/drawing/2014/main" id="{98DA7314-24B9-16B2-E735-DB3A487AF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95" y="11938000"/>
            <a:ext cx="1413735" cy="1015999"/>
          </a:xfrm>
          <a:prstGeom prst="rect">
            <a:avLst/>
          </a:prstGeom>
        </p:spPr>
      </p:pic>
      <p:sp>
        <p:nvSpPr>
          <p:cNvPr id="7" name="Titre 6">
            <a:extLst>
              <a:ext uri="{FF2B5EF4-FFF2-40B4-BE49-F238E27FC236}">
                <a16:creationId xmlns:a16="http://schemas.microsoft.com/office/drawing/2014/main" id="{5C3BB37C-27E3-6AF2-3A4B-B99BDAA1D57D}"/>
              </a:ext>
            </a:extLst>
          </p:cNvPr>
          <p:cNvSpPr>
            <a:spLocks noGrp="1"/>
          </p:cNvSpPr>
          <p:nvPr>
            <p:ph type="title" hasCustomPrompt="1"/>
          </p:nvPr>
        </p:nvSpPr>
        <p:spPr>
          <a:xfrm>
            <a:off x="749522" y="730251"/>
            <a:ext cx="13604834" cy="895350"/>
          </a:xfrm>
          <a:prstGeom prst="rect">
            <a:avLst/>
          </a:prstGeom>
        </p:spPr>
        <p:txBody>
          <a:bodyPr/>
          <a:lstStyle>
            <a:lvl1pPr algn="l">
              <a:defRPr b="1" i="0">
                <a:solidFill>
                  <a:srgbClr val="EC6408"/>
                </a:solidFill>
                <a:latin typeface="Trebuchet MS" panose="020B0603020202020204" pitchFamily="34" charset="0"/>
              </a:defRPr>
            </a:lvl1pPr>
          </a:lstStyle>
          <a:p>
            <a:r>
              <a:rPr lang="fr-FR" dirty="0"/>
              <a:t>MODIFIEZ LE STYLE DU TITRE</a:t>
            </a:r>
          </a:p>
        </p:txBody>
      </p:sp>
      <p:sp>
        <p:nvSpPr>
          <p:cNvPr id="30" name="Triangle isocèle 29">
            <a:extLst>
              <a:ext uri="{FF2B5EF4-FFF2-40B4-BE49-F238E27FC236}">
                <a16:creationId xmlns:a16="http://schemas.microsoft.com/office/drawing/2014/main" id="{F1819419-9963-EE07-CE48-5067E797E7D2}"/>
              </a:ext>
            </a:extLst>
          </p:cNvPr>
          <p:cNvSpPr/>
          <p:nvPr userDrawn="1"/>
        </p:nvSpPr>
        <p:spPr>
          <a:xfrm>
            <a:off x="22875558" y="12204700"/>
            <a:ext cx="1511490" cy="1511300"/>
          </a:xfrm>
          <a:prstGeom prst="triangle">
            <a:avLst>
              <a:gd name="adj" fmla="val 100000"/>
            </a:avLst>
          </a:prstGeom>
          <a:solidFill>
            <a:srgbClr val="005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25E79CF9-2E49-4625-BA8F-1359436CDEE7}" type="slidenum">
              <a:rPr lang="fr-FR" sz="1600" b="1" smtClean="0">
                <a:latin typeface="Ebrima" panose="02000000000000000000" pitchFamily="2" charset="0"/>
                <a:ea typeface="Ebrima" panose="02000000000000000000" pitchFamily="2" charset="0"/>
                <a:cs typeface="Ebrima" panose="02000000000000000000" pitchFamily="2" charset="0"/>
              </a:rPr>
              <a:t>‹N°›</a:t>
            </a:fld>
            <a:endParaRPr lang="fr-FR" sz="1600" b="1" dirty="0">
              <a:latin typeface="Ebrima" panose="02000000000000000000" pitchFamily="2" charset="0"/>
              <a:ea typeface="Ebrima" panose="02000000000000000000" pitchFamily="2" charset="0"/>
              <a:cs typeface="Ebrima" panose="02000000000000000000" pitchFamily="2"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duit">
    <p:bg>
      <p:bgPr>
        <a:solidFill>
          <a:srgbClr val="F0ECE1"/>
        </a:solidFill>
        <a:effectLst/>
      </p:bgPr>
    </p:bg>
    <p:spTree>
      <p:nvGrpSpPr>
        <p:cNvPr id="1" name=""/>
        <p:cNvGrpSpPr/>
        <p:nvPr/>
      </p:nvGrpSpPr>
      <p:grpSpPr>
        <a:xfrm>
          <a:off x="0" y="0"/>
          <a:ext cx="0" cy="0"/>
          <a:chOff x="0" y="0"/>
          <a:chExt cx="0" cy="0"/>
        </a:xfrm>
      </p:grpSpPr>
      <p:sp>
        <p:nvSpPr>
          <p:cNvPr id="2" name="Rectangle : coins arrondis 1">
            <a:extLst>
              <a:ext uri="{FF2B5EF4-FFF2-40B4-BE49-F238E27FC236}">
                <a16:creationId xmlns:a16="http://schemas.microsoft.com/office/drawing/2014/main" id="{88E0EAAE-BC09-5BE2-1816-617A4EC0E5C1}"/>
              </a:ext>
            </a:extLst>
          </p:cNvPr>
          <p:cNvSpPr/>
          <p:nvPr userDrawn="1"/>
        </p:nvSpPr>
        <p:spPr>
          <a:xfrm>
            <a:off x="-33248" y="787400"/>
            <a:ext cx="9000569" cy="12291905"/>
          </a:xfrm>
          <a:custGeom>
            <a:avLst/>
            <a:gdLst>
              <a:gd name="connsiteX0" fmla="*/ 0 w 9295100"/>
              <a:gd name="connsiteY0" fmla="*/ 213230 h 12290245"/>
              <a:gd name="connsiteX1" fmla="*/ 213230 w 9295100"/>
              <a:gd name="connsiteY1" fmla="*/ 0 h 12290245"/>
              <a:gd name="connsiteX2" fmla="*/ 9081870 w 9295100"/>
              <a:gd name="connsiteY2" fmla="*/ 0 h 12290245"/>
              <a:gd name="connsiteX3" fmla="*/ 9295100 w 9295100"/>
              <a:gd name="connsiteY3" fmla="*/ 213230 h 12290245"/>
              <a:gd name="connsiteX4" fmla="*/ 9295100 w 9295100"/>
              <a:gd name="connsiteY4" fmla="*/ 12077015 h 12290245"/>
              <a:gd name="connsiteX5" fmla="*/ 9081870 w 9295100"/>
              <a:gd name="connsiteY5" fmla="*/ 12290245 h 12290245"/>
              <a:gd name="connsiteX6" fmla="*/ 213230 w 9295100"/>
              <a:gd name="connsiteY6" fmla="*/ 12290245 h 12290245"/>
              <a:gd name="connsiteX7" fmla="*/ 0 w 9295100"/>
              <a:gd name="connsiteY7" fmla="*/ 12077015 h 12290245"/>
              <a:gd name="connsiteX8" fmla="*/ 0 w 9295100"/>
              <a:gd name="connsiteY8" fmla="*/ 213230 h 12290245"/>
              <a:gd name="connsiteX0" fmla="*/ 209550 w 9295100"/>
              <a:gd name="connsiteY0" fmla="*/ 232280 h 12290245"/>
              <a:gd name="connsiteX1" fmla="*/ 213230 w 9295100"/>
              <a:gd name="connsiteY1" fmla="*/ 0 h 12290245"/>
              <a:gd name="connsiteX2" fmla="*/ 9081870 w 9295100"/>
              <a:gd name="connsiteY2" fmla="*/ 0 h 12290245"/>
              <a:gd name="connsiteX3" fmla="*/ 9295100 w 9295100"/>
              <a:gd name="connsiteY3" fmla="*/ 213230 h 12290245"/>
              <a:gd name="connsiteX4" fmla="*/ 9295100 w 9295100"/>
              <a:gd name="connsiteY4" fmla="*/ 12077015 h 12290245"/>
              <a:gd name="connsiteX5" fmla="*/ 9081870 w 9295100"/>
              <a:gd name="connsiteY5" fmla="*/ 12290245 h 12290245"/>
              <a:gd name="connsiteX6" fmla="*/ 213230 w 9295100"/>
              <a:gd name="connsiteY6" fmla="*/ 12290245 h 12290245"/>
              <a:gd name="connsiteX7" fmla="*/ 0 w 9295100"/>
              <a:gd name="connsiteY7" fmla="*/ 12077015 h 12290245"/>
              <a:gd name="connsiteX8" fmla="*/ 209550 w 9295100"/>
              <a:gd name="connsiteY8" fmla="*/ 232280 h 12290245"/>
              <a:gd name="connsiteX0" fmla="*/ 49631 w 9135181"/>
              <a:gd name="connsiteY0" fmla="*/ 232280 h 12290245"/>
              <a:gd name="connsiteX1" fmla="*/ 53311 w 9135181"/>
              <a:gd name="connsiteY1" fmla="*/ 0 h 12290245"/>
              <a:gd name="connsiteX2" fmla="*/ 8921951 w 9135181"/>
              <a:gd name="connsiteY2" fmla="*/ 0 h 12290245"/>
              <a:gd name="connsiteX3" fmla="*/ 9135181 w 9135181"/>
              <a:gd name="connsiteY3" fmla="*/ 213230 h 12290245"/>
              <a:gd name="connsiteX4" fmla="*/ 9135181 w 9135181"/>
              <a:gd name="connsiteY4" fmla="*/ 12077015 h 12290245"/>
              <a:gd name="connsiteX5" fmla="*/ 8921951 w 9135181"/>
              <a:gd name="connsiteY5" fmla="*/ 12290245 h 12290245"/>
              <a:gd name="connsiteX6" fmla="*/ 53311 w 9135181"/>
              <a:gd name="connsiteY6" fmla="*/ 12290245 h 12290245"/>
              <a:gd name="connsiteX7" fmla="*/ 49631 w 9135181"/>
              <a:gd name="connsiteY7" fmla="*/ 12096065 h 12290245"/>
              <a:gd name="connsiteX8" fmla="*/ 49631 w 9135181"/>
              <a:gd name="connsiteY8" fmla="*/ 232280 h 12290245"/>
              <a:gd name="connsiteX0" fmla="*/ 49631 w 9135181"/>
              <a:gd name="connsiteY0" fmla="*/ 232280 h 12290245"/>
              <a:gd name="connsiteX1" fmla="*/ 53311 w 9135181"/>
              <a:gd name="connsiteY1" fmla="*/ 0 h 12290245"/>
              <a:gd name="connsiteX2" fmla="*/ 8921951 w 9135181"/>
              <a:gd name="connsiteY2" fmla="*/ 0 h 12290245"/>
              <a:gd name="connsiteX3" fmla="*/ 9135181 w 9135181"/>
              <a:gd name="connsiteY3" fmla="*/ 213230 h 12290245"/>
              <a:gd name="connsiteX4" fmla="*/ 9135181 w 9135181"/>
              <a:gd name="connsiteY4" fmla="*/ 12077015 h 12290245"/>
              <a:gd name="connsiteX5" fmla="*/ 8921951 w 9135181"/>
              <a:gd name="connsiteY5" fmla="*/ 12290245 h 12290245"/>
              <a:gd name="connsiteX6" fmla="*/ 53311 w 9135181"/>
              <a:gd name="connsiteY6" fmla="*/ 12290245 h 12290245"/>
              <a:gd name="connsiteX7" fmla="*/ 49631 w 9135181"/>
              <a:gd name="connsiteY7" fmla="*/ 12096065 h 12290245"/>
              <a:gd name="connsiteX8" fmla="*/ 49631 w 9135181"/>
              <a:gd name="connsiteY8" fmla="*/ 232280 h 12290245"/>
              <a:gd name="connsiteX0" fmla="*/ 2422 w 9087972"/>
              <a:gd name="connsiteY0" fmla="*/ 232280 h 12291905"/>
              <a:gd name="connsiteX1" fmla="*/ 6102 w 9087972"/>
              <a:gd name="connsiteY1" fmla="*/ 0 h 12291905"/>
              <a:gd name="connsiteX2" fmla="*/ 8874742 w 9087972"/>
              <a:gd name="connsiteY2" fmla="*/ 0 h 12291905"/>
              <a:gd name="connsiteX3" fmla="*/ 9087972 w 9087972"/>
              <a:gd name="connsiteY3" fmla="*/ 213230 h 12291905"/>
              <a:gd name="connsiteX4" fmla="*/ 9087972 w 9087972"/>
              <a:gd name="connsiteY4" fmla="*/ 12077015 h 12291905"/>
              <a:gd name="connsiteX5" fmla="*/ 8874742 w 9087972"/>
              <a:gd name="connsiteY5" fmla="*/ 12290245 h 12291905"/>
              <a:gd name="connsiteX6" fmla="*/ 6102 w 9087972"/>
              <a:gd name="connsiteY6" fmla="*/ 12290245 h 12291905"/>
              <a:gd name="connsiteX7" fmla="*/ 2422 w 9087972"/>
              <a:gd name="connsiteY7" fmla="*/ 12096065 h 12291905"/>
              <a:gd name="connsiteX8" fmla="*/ 2422 w 9087972"/>
              <a:gd name="connsiteY8" fmla="*/ 232280 h 12291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87972" h="12291905">
                <a:moveTo>
                  <a:pt x="2422" y="232280"/>
                </a:moveTo>
                <a:cubicBezTo>
                  <a:pt x="2422" y="114516"/>
                  <a:pt x="2638" y="0"/>
                  <a:pt x="6102" y="0"/>
                </a:cubicBezTo>
                <a:lnTo>
                  <a:pt x="8874742" y="0"/>
                </a:lnTo>
                <a:cubicBezTo>
                  <a:pt x="8992506" y="0"/>
                  <a:pt x="9087972" y="95466"/>
                  <a:pt x="9087972" y="213230"/>
                </a:cubicBezTo>
                <a:lnTo>
                  <a:pt x="9087972" y="12077015"/>
                </a:lnTo>
                <a:cubicBezTo>
                  <a:pt x="9087972" y="12194779"/>
                  <a:pt x="8992506" y="12290245"/>
                  <a:pt x="8874742" y="12290245"/>
                </a:cubicBezTo>
                <a:lnTo>
                  <a:pt x="6102" y="12290245"/>
                </a:lnTo>
                <a:cubicBezTo>
                  <a:pt x="-4982" y="12305485"/>
                  <a:pt x="2422" y="12213829"/>
                  <a:pt x="2422" y="12096065"/>
                </a:cubicBezTo>
                <a:lnTo>
                  <a:pt x="2422" y="232280"/>
                </a:lnTo>
                <a:close/>
              </a:path>
            </a:pathLst>
          </a:custGeom>
          <a:solidFill>
            <a:schemeClr val="bg1"/>
          </a:solidFill>
          <a:ln>
            <a:noFill/>
          </a:ln>
          <a:effectLst>
            <a:outerShdw blurRad="508000" dist="50800" dir="5400000" sx="104000" sy="104000" algn="ctr" rotWithShape="0">
              <a:srgbClr val="000000">
                <a:alpha val="902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 0">
            <a:extLst>
              <a:ext uri="{FF2B5EF4-FFF2-40B4-BE49-F238E27FC236}">
                <a16:creationId xmlns:a16="http://schemas.microsoft.com/office/drawing/2014/main" id="{8FA4CE7B-94B6-430E-731D-A4CB0C2B5F18}"/>
              </a:ext>
            </a:extLst>
          </p:cNvPr>
          <p:cNvSpPr/>
          <p:nvPr userDrawn="1"/>
        </p:nvSpPr>
        <p:spPr>
          <a:xfrm>
            <a:off x="14695737" y="762000"/>
            <a:ext cx="8941917" cy="520700"/>
          </a:xfrm>
          <a:prstGeom prst="rect">
            <a:avLst/>
          </a:prstGeom>
          <a:noFill/>
          <a:ln/>
        </p:spPr>
        <p:txBody>
          <a:bodyPr wrap="square" lIns="0" tIns="0" rIns="0" bIns="0" rtlCol="0" anchor="t"/>
          <a:lstStyle/>
          <a:p>
            <a:pPr algn="r"/>
            <a:r>
              <a:rPr lang="en-US" sz="2400" b="1" dirty="0">
                <a:solidFill>
                  <a:srgbClr val="7F7F7F"/>
                </a:solidFill>
                <a:latin typeface="Ebrima" panose="02000000000000000000" pitchFamily="2" charset="0"/>
                <a:ea typeface="Ebrima" panose="02000000000000000000" pitchFamily="2" charset="0"/>
                <a:cs typeface="Ebrima" panose="02000000000000000000" pitchFamily="2" charset="0"/>
              </a:rPr>
              <a:t>CORPORATE PRESENTATION</a:t>
            </a:r>
            <a:endParaRPr lang="en-US" sz="2400" b="0" dirty="0">
              <a:solidFill>
                <a:srgbClr val="7F7F7F"/>
              </a:solidFill>
              <a:latin typeface="Ebrima" panose="02000000000000000000" pitchFamily="2" charset="0"/>
              <a:ea typeface="Ebrima" panose="02000000000000000000" pitchFamily="2" charset="0"/>
              <a:cs typeface="Ebrima" panose="02000000000000000000" pitchFamily="2" charset="0"/>
            </a:endParaRPr>
          </a:p>
        </p:txBody>
      </p:sp>
      <p:sp>
        <p:nvSpPr>
          <p:cNvPr id="5" name="Text 1">
            <a:extLst>
              <a:ext uri="{FF2B5EF4-FFF2-40B4-BE49-F238E27FC236}">
                <a16:creationId xmlns:a16="http://schemas.microsoft.com/office/drawing/2014/main" id="{C391AFB1-4B81-828D-50A6-E6EAD315B39B}"/>
              </a:ext>
            </a:extLst>
          </p:cNvPr>
          <p:cNvSpPr/>
          <p:nvPr userDrawn="1"/>
        </p:nvSpPr>
        <p:spPr>
          <a:xfrm>
            <a:off x="14594124" y="1219200"/>
            <a:ext cx="8941918" cy="406400"/>
          </a:xfrm>
          <a:prstGeom prst="rect">
            <a:avLst/>
          </a:prstGeom>
          <a:noFill/>
          <a:ln/>
        </p:spPr>
        <p:txBody>
          <a:bodyPr wrap="square" lIns="0" tIns="0" rIns="0" bIns="0" rtlCol="0" anchor="t"/>
          <a:lstStyle/>
          <a:p>
            <a:pPr algn="r"/>
            <a:r>
              <a:rPr lang="en-US" sz="1200" dirty="0">
                <a:solidFill>
                  <a:srgbClr val="7F7F7F"/>
                </a:solidFill>
                <a:latin typeface="+mj-lt"/>
                <a:ea typeface="Trebuchet MS Regular" pitchFamily="34" charset="-122"/>
                <a:cs typeface="Trebuchet MS Regular" pitchFamily="34" charset="-120"/>
              </a:rPr>
              <a:t>CONFIDENTIAL AND PROPRIETARY INFORMATION - ©2023 Europe Snacks, S.A.S. and/or its affiliated companies. All rights reserved.</a:t>
            </a:r>
            <a:endParaRPr lang="en-US" sz="1200" dirty="0">
              <a:solidFill>
                <a:srgbClr val="7F7F7F"/>
              </a:solidFill>
              <a:latin typeface="+mj-lt"/>
            </a:endParaRPr>
          </a:p>
        </p:txBody>
      </p:sp>
      <p:sp>
        <p:nvSpPr>
          <p:cNvPr id="6" name="Text 3">
            <a:extLst>
              <a:ext uri="{FF2B5EF4-FFF2-40B4-BE49-F238E27FC236}">
                <a16:creationId xmlns:a16="http://schemas.microsoft.com/office/drawing/2014/main" id="{940E18D9-1D8A-1EA3-7ADC-BF71387E3F9B}"/>
              </a:ext>
            </a:extLst>
          </p:cNvPr>
          <p:cNvSpPr/>
          <p:nvPr userDrawn="1"/>
        </p:nvSpPr>
        <p:spPr>
          <a:xfrm>
            <a:off x="838305" y="762000"/>
            <a:ext cx="3975597" cy="914400"/>
          </a:xfrm>
          <a:prstGeom prst="rect">
            <a:avLst/>
          </a:prstGeom>
          <a:noFill/>
          <a:ln/>
        </p:spPr>
        <p:txBody>
          <a:bodyPr wrap="square" lIns="0" tIns="0" rIns="0" bIns="0" rtlCol="0" anchor="t"/>
          <a:lstStyle/>
          <a:p>
            <a:pPr algn="l"/>
            <a:endParaRPr lang="en-US" sz="4800" dirty="0"/>
          </a:p>
        </p:txBody>
      </p:sp>
      <p:sp>
        <p:nvSpPr>
          <p:cNvPr id="7" name="Titre 6">
            <a:extLst>
              <a:ext uri="{FF2B5EF4-FFF2-40B4-BE49-F238E27FC236}">
                <a16:creationId xmlns:a16="http://schemas.microsoft.com/office/drawing/2014/main" id="{5C3BB37C-27E3-6AF2-3A4B-B99BDAA1D57D}"/>
              </a:ext>
            </a:extLst>
          </p:cNvPr>
          <p:cNvSpPr>
            <a:spLocks noGrp="1"/>
          </p:cNvSpPr>
          <p:nvPr>
            <p:ph type="title" hasCustomPrompt="1"/>
          </p:nvPr>
        </p:nvSpPr>
        <p:spPr>
          <a:xfrm>
            <a:off x="838305" y="1174815"/>
            <a:ext cx="7540585" cy="895350"/>
          </a:xfrm>
          <a:prstGeom prst="rect">
            <a:avLst/>
          </a:prstGeom>
        </p:spPr>
        <p:txBody>
          <a:bodyPr/>
          <a:lstStyle>
            <a:lvl1pPr algn="l">
              <a:defRPr sz="4000" b="1">
                <a:solidFill>
                  <a:srgbClr val="EC6408"/>
                </a:solidFill>
                <a:latin typeface="Trebuchet MS" panose="020B0603020202020204" pitchFamily="34" charset="0"/>
              </a:defRPr>
            </a:lvl1pPr>
          </a:lstStyle>
          <a:p>
            <a:r>
              <a:rPr lang="fr-FR" dirty="0"/>
              <a:t>MODIFIEZ LE STYLE DU TITRE</a:t>
            </a:r>
          </a:p>
        </p:txBody>
      </p:sp>
      <p:sp>
        <p:nvSpPr>
          <p:cNvPr id="8" name="Triangle isocèle 7">
            <a:extLst>
              <a:ext uri="{FF2B5EF4-FFF2-40B4-BE49-F238E27FC236}">
                <a16:creationId xmlns:a16="http://schemas.microsoft.com/office/drawing/2014/main" id="{91986F20-2F8B-A779-D9E5-EB4F0B86ACF1}"/>
              </a:ext>
            </a:extLst>
          </p:cNvPr>
          <p:cNvSpPr/>
          <p:nvPr userDrawn="1"/>
        </p:nvSpPr>
        <p:spPr>
          <a:xfrm>
            <a:off x="22875558" y="12204700"/>
            <a:ext cx="1511490" cy="1511300"/>
          </a:xfrm>
          <a:prstGeom prst="triangle">
            <a:avLst>
              <a:gd name="adj" fmla="val 100000"/>
            </a:avLst>
          </a:prstGeom>
          <a:solidFill>
            <a:srgbClr val="005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25E79CF9-2E49-4625-BA8F-1359436CDEE7}" type="slidenum">
              <a:rPr lang="fr-FR" sz="1600" b="1" smtClean="0">
                <a:latin typeface="Ebrima" panose="02000000000000000000" pitchFamily="2" charset="0"/>
                <a:ea typeface="Ebrima" panose="02000000000000000000" pitchFamily="2" charset="0"/>
                <a:cs typeface="Ebrima" panose="02000000000000000000" pitchFamily="2" charset="0"/>
              </a:rPr>
              <a:t>‹N°›</a:t>
            </a:fld>
            <a:endParaRPr lang="fr-FR" sz="16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33301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p:bg>
      <p:bgRef idx="1001">
        <a:schemeClr val="bg1"/>
      </p:bgRef>
    </p:bg>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8248960F-FC9D-C342-D0C0-3F6A69F5B056}"/>
              </a:ext>
            </a:extLst>
          </p:cNvPr>
          <p:cNvSpPr>
            <a:spLocks noGrp="1"/>
          </p:cNvSpPr>
          <p:nvPr>
            <p:ph type="pic" sz="quarter" idx="10"/>
          </p:nvPr>
        </p:nvSpPr>
        <p:spPr>
          <a:xfrm>
            <a:off x="12206289" y="-19050"/>
            <a:ext cx="12196858" cy="13773231"/>
          </a:xfrm>
          <a:custGeom>
            <a:avLst/>
            <a:gdLst>
              <a:gd name="connsiteX0" fmla="*/ 0 w 12180887"/>
              <a:gd name="connsiteY0" fmla="*/ 0 h 13716000"/>
              <a:gd name="connsiteX1" fmla="*/ 12180887 w 12180887"/>
              <a:gd name="connsiteY1" fmla="*/ 0 h 13716000"/>
              <a:gd name="connsiteX2" fmla="*/ 12180887 w 12180887"/>
              <a:gd name="connsiteY2" fmla="*/ 13716000 h 13716000"/>
              <a:gd name="connsiteX3" fmla="*/ 0 w 12180887"/>
              <a:gd name="connsiteY3" fmla="*/ 13716000 h 13716000"/>
              <a:gd name="connsiteX4" fmla="*/ 0 w 12180887"/>
              <a:gd name="connsiteY4" fmla="*/ 0 h 13716000"/>
              <a:gd name="connsiteX0" fmla="*/ 0 w 12180887"/>
              <a:gd name="connsiteY0" fmla="*/ 0 h 13716000"/>
              <a:gd name="connsiteX1" fmla="*/ 12180887 w 12180887"/>
              <a:gd name="connsiteY1" fmla="*/ 0 h 13716000"/>
              <a:gd name="connsiteX2" fmla="*/ 12180887 w 12180887"/>
              <a:gd name="connsiteY2" fmla="*/ 13716000 h 13716000"/>
              <a:gd name="connsiteX3" fmla="*/ 0 w 12180887"/>
              <a:gd name="connsiteY3" fmla="*/ 13716000 h 13716000"/>
              <a:gd name="connsiteX4" fmla="*/ 0 w 12180887"/>
              <a:gd name="connsiteY4" fmla="*/ 0 h 13716000"/>
              <a:gd name="connsiteX0" fmla="*/ 0 w 12180887"/>
              <a:gd name="connsiteY0" fmla="*/ 0 h 13716000"/>
              <a:gd name="connsiteX1" fmla="*/ 12180887 w 12180887"/>
              <a:gd name="connsiteY1" fmla="*/ 0 h 13716000"/>
              <a:gd name="connsiteX2" fmla="*/ 12180887 w 12180887"/>
              <a:gd name="connsiteY2" fmla="*/ 13716000 h 13716000"/>
              <a:gd name="connsiteX3" fmla="*/ 0 w 12180887"/>
              <a:gd name="connsiteY3" fmla="*/ 13716000 h 13716000"/>
              <a:gd name="connsiteX4" fmla="*/ 0 w 12180887"/>
              <a:gd name="connsiteY4" fmla="*/ 0 h 13716000"/>
              <a:gd name="connsiteX0" fmla="*/ 0 w 12180887"/>
              <a:gd name="connsiteY0" fmla="*/ 0 h 13716000"/>
              <a:gd name="connsiteX1" fmla="*/ 42862 w 12180887"/>
              <a:gd name="connsiteY1" fmla="*/ 0 h 13716000"/>
              <a:gd name="connsiteX2" fmla="*/ 12180887 w 12180887"/>
              <a:gd name="connsiteY2" fmla="*/ 0 h 13716000"/>
              <a:gd name="connsiteX3" fmla="*/ 12180887 w 12180887"/>
              <a:gd name="connsiteY3" fmla="*/ 13716000 h 13716000"/>
              <a:gd name="connsiteX4" fmla="*/ 0 w 12180887"/>
              <a:gd name="connsiteY4" fmla="*/ 13716000 h 13716000"/>
              <a:gd name="connsiteX5" fmla="*/ 0 w 12180887"/>
              <a:gd name="connsiteY5" fmla="*/ 0 h 13716000"/>
              <a:gd name="connsiteX0" fmla="*/ 0 w 12180887"/>
              <a:gd name="connsiteY0" fmla="*/ 19050 h 13735050"/>
              <a:gd name="connsiteX1" fmla="*/ 5262562 w 12180887"/>
              <a:gd name="connsiteY1" fmla="*/ 0 h 13735050"/>
              <a:gd name="connsiteX2" fmla="*/ 12180887 w 12180887"/>
              <a:gd name="connsiteY2" fmla="*/ 19050 h 13735050"/>
              <a:gd name="connsiteX3" fmla="*/ 12180887 w 12180887"/>
              <a:gd name="connsiteY3" fmla="*/ 13735050 h 13735050"/>
              <a:gd name="connsiteX4" fmla="*/ 0 w 12180887"/>
              <a:gd name="connsiteY4" fmla="*/ 13735050 h 13735050"/>
              <a:gd name="connsiteX5" fmla="*/ 0 w 12180887"/>
              <a:gd name="connsiteY5" fmla="*/ 19050 h 13735050"/>
              <a:gd name="connsiteX0" fmla="*/ 0 w 12180887"/>
              <a:gd name="connsiteY0" fmla="*/ 19050 h 13735050"/>
              <a:gd name="connsiteX1" fmla="*/ 3529012 w 12180887"/>
              <a:gd name="connsiteY1" fmla="*/ 0 h 13735050"/>
              <a:gd name="connsiteX2" fmla="*/ 12180887 w 12180887"/>
              <a:gd name="connsiteY2" fmla="*/ 19050 h 13735050"/>
              <a:gd name="connsiteX3" fmla="*/ 12180887 w 12180887"/>
              <a:gd name="connsiteY3" fmla="*/ 13735050 h 13735050"/>
              <a:gd name="connsiteX4" fmla="*/ 0 w 12180887"/>
              <a:gd name="connsiteY4" fmla="*/ 13735050 h 13735050"/>
              <a:gd name="connsiteX5" fmla="*/ 0 w 12180887"/>
              <a:gd name="connsiteY5" fmla="*/ 19050 h 13735050"/>
              <a:gd name="connsiteX0" fmla="*/ 0 w 12180887"/>
              <a:gd name="connsiteY0" fmla="*/ 3562350 h 13735050"/>
              <a:gd name="connsiteX1" fmla="*/ 3529012 w 12180887"/>
              <a:gd name="connsiteY1" fmla="*/ 0 h 13735050"/>
              <a:gd name="connsiteX2" fmla="*/ 12180887 w 12180887"/>
              <a:gd name="connsiteY2" fmla="*/ 19050 h 13735050"/>
              <a:gd name="connsiteX3" fmla="*/ 12180887 w 12180887"/>
              <a:gd name="connsiteY3" fmla="*/ 13735050 h 13735050"/>
              <a:gd name="connsiteX4" fmla="*/ 0 w 12180887"/>
              <a:gd name="connsiteY4" fmla="*/ 13735050 h 13735050"/>
              <a:gd name="connsiteX5" fmla="*/ 0 w 12180887"/>
              <a:gd name="connsiteY5" fmla="*/ 3562350 h 13735050"/>
              <a:gd name="connsiteX0" fmla="*/ 0 w 12180887"/>
              <a:gd name="connsiteY0" fmla="*/ 3562350 h 13735050"/>
              <a:gd name="connsiteX1" fmla="*/ 3529012 w 12180887"/>
              <a:gd name="connsiteY1" fmla="*/ 0 h 13735050"/>
              <a:gd name="connsiteX2" fmla="*/ 12180887 w 12180887"/>
              <a:gd name="connsiteY2" fmla="*/ 19050 h 13735050"/>
              <a:gd name="connsiteX3" fmla="*/ 12177712 w 12180887"/>
              <a:gd name="connsiteY3" fmla="*/ 12287250 h 13735050"/>
              <a:gd name="connsiteX4" fmla="*/ 12180887 w 12180887"/>
              <a:gd name="connsiteY4" fmla="*/ 13735050 h 13735050"/>
              <a:gd name="connsiteX5" fmla="*/ 0 w 12180887"/>
              <a:gd name="connsiteY5" fmla="*/ 13735050 h 13735050"/>
              <a:gd name="connsiteX6" fmla="*/ 0 w 12180887"/>
              <a:gd name="connsiteY6" fmla="*/ 3562350 h 13735050"/>
              <a:gd name="connsiteX0" fmla="*/ 0 w 12180887"/>
              <a:gd name="connsiteY0" fmla="*/ 3562350 h 13773150"/>
              <a:gd name="connsiteX1" fmla="*/ 3529012 w 12180887"/>
              <a:gd name="connsiteY1" fmla="*/ 0 h 13773150"/>
              <a:gd name="connsiteX2" fmla="*/ 12180887 w 12180887"/>
              <a:gd name="connsiteY2" fmla="*/ 19050 h 13773150"/>
              <a:gd name="connsiteX3" fmla="*/ 12177712 w 12180887"/>
              <a:gd name="connsiteY3" fmla="*/ 12287250 h 13773150"/>
              <a:gd name="connsiteX4" fmla="*/ 10790237 w 12180887"/>
              <a:gd name="connsiteY4" fmla="*/ 13773150 h 13773150"/>
              <a:gd name="connsiteX5" fmla="*/ 0 w 12180887"/>
              <a:gd name="connsiteY5" fmla="*/ 13735050 h 13773150"/>
              <a:gd name="connsiteX6" fmla="*/ 0 w 12180887"/>
              <a:gd name="connsiteY6" fmla="*/ 3562350 h 13773150"/>
              <a:gd name="connsiteX0" fmla="*/ 0 w 12180887"/>
              <a:gd name="connsiteY0" fmla="*/ 3562350 h 13773267"/>
              <a:gd name="connsiteX1" fmla="*/ 3529012 w 12180887"/>
              <a:gd name="connsiteY1" fmla="*/ 0 h 13773267"/>
              <a:gd name="connsiteX2" fmla="*/ 12180887 w 12180887"/>
              <a:gd name="connsiteY2" fmla="*/ 19050 h 13773267"/>
              <a:gd name="connsiteX3" fmla="*/ 12177712 w 12180887"/>
              <a:gd name="connsiteY3" fmla="*/ 12287250 h 13773267"/>
              <a:gd name="connsiteX4" fmla="*/ 10790237 w 12180887"/>
              <a:gd name="connsiteY4" fmla="*/ 13773150 h 13773267"/>
              <a:gd name="connsiteX5" fmla="*/ 0 w 12180887"/>
              <a:gd name="connsiteY5" fmla="*/ 13735050 h 13773267"/>
              <a:gd name="connsiteX6" fmla="*/ 0 w 12180887"/>
              <a:gd name="connsiteY6" fmla="*/ 3562350 h 13773267"/>
              <a:gd name="connsiteX0" fmla="*/ 0 w 12180887"/>
              <a:gd name="connsiteY0" fmla="*/ 3562350 h 13773229"/>
              <a:gd name="connsiteX1" fmla="*/ 3529012 w 12180887"/>
              <a:gd name="connsiteY1" fmla="*/ 0 h 13773229"/>
              <a:gd name="connsiteX2" fmla="*/ 12180887 w 12180887"/>
              <a:gd name="connsiteY2" fmla="*/ 19050 h 13773229"/>
              <a:gd name="connsiteX3" fmla="*/ 12177712 w 12180887"/>
              <a:gd name="connsiteY3" fmla="*/ 12287250 h 13773229"/>
              <a:gd name="connsiteX4" fmla="*/ 10790237 w 12180887"/>
              <a:gd name="connsiteY4" fmla="*/ 13773150 h 13773229"/>
              <a:gd name="connsiteX5" fmla="*/ 0 w 12180887"/>
              <a:gd name="connsiteY5" fmla="*/ 13735050 h 13773229"/>
              <a:gd name="connsiteX6" fmla="*/ 0 w 12180887"/>
              <a:gd name="connsiteY6" fmla="*/ 3562350 h 13773229"/>
              <a:gd name="connsiteX0" fmla="*/ 0 w 12291192"/>
              <a:gd name="connsiteY0" fmla="*/ 3562350 h 13916135"/>
              <a:gd name="connsiteX1" fmla="*/ 3529012 w 12291192"/>
              <a:gd name="connsiteY1" fmla="*/ 0 h 13916135"/>
              <a:gd name="connsiteX2" fmla="*/ 12180887 w 12291192"/>
              <a:gd name="connsiteY2" fmla="*/ 19050 h 13916135"/>
              <a:gd name="connsiteX3" fmla="*/ 12177712 w 12291192"/>
              <a:gd name="connsiteY3" fmla="*/ 12287250 h 13916135"/>
              <a:gd name="connsiteX4" fmla="*/ 10656887 w 12291192"/>
              <a:gd name="connsiteY4" fmla="*/ 13773150 h 13916135"/>
              <a:gd name="connsiteX5" fmla="*/ 0 w 12291192"/>
              <a:gd name="connsiteY5" fmla="*/ 13735050 h 13916135"/>
              <a:gd name="connsiteX6" fmla="*/ 0 w 12291192"/>
              <a:gd name="connsiteY6" fmla="*/ 3562350 h 13916135"/>
              <a:gd name="connsiteX0" fmla="*/ 0 w 12291192"/>
              <a:gd name="connsiteY0" fmla="*/ 3562350 h 13916135"/>
              <a:gd name="connsiteX1" fmla="*/ 3529012 w 12291192"/>
              <a:gd name="connsiteY1" fmla="*/ 0 h 13916135"/>
              <a:gd name="connsiteX2" fmla="*/ 12180887 w 12291192"/>
              <a:gd name="connsiteY2" fmla="*/ 19050 h 13916135"/>
              <a:gd name="connsiteX3" fmla="*/ 12177712 w 12291192"/>
              <a:gd name="connsiteY3" fmla="*/ 12287250 h 13916135"/>
              <a:gd name="connsiteX4" fmla="*/ 10656887 w 12291192"/>
              <a:gd name="connsiteY4" fmla="*/ 13773150 h 13916135"/>
              <a:gd name="connsiteX5" fmla="*/ 0 w 12291192"/>
              <a:gd name="connsiteY5" fmla="*/ 13735050 h 13916135"/>
              <a:gd name="connsiteX6" fmla="*/ 0 w 12291192"/>
              <a:gd name="connsiteY6" fmla="*/ 3562350 h 13916135"/>
              <a:gd name="connsiteX0" fmla="*/ 0 w 12180887"/>
              <a:gd name="connsiteY0" fmla="*/ 3562350 h 13916135"/>
              <a:gd name="connsiteX1" fmla="*/ 3529012 w 12180887"/>
              <a:gd name="connsiteY1" fmla="*/ 0 h 13916135"/>
              <a:gd name="connsiteX2" fmla="*/ 12180887 w 12180887"/>
              <a:gd name="connsiteY2" fmla="*/ 19050 h 13916135"/>
              <a:gd name="connsiteX3" fmla="*/ 12177712 w 12180887"/>
              <a:gd name="connsiteY3" fmla="*/ 12287250 h 13916135"/>
              <a:gd name="connsiteX4" fmla="*/ 10656887 w 12180887"/>
              <a:gd name="connsiteY4" fmla="*/ 13773150 h 13916135"/>
              <a:gd name="connsiteX5" fmla="*/ 0 w 12180887"/>
              <a:gd name="connsiteY5" fmla="*/ 13735050 h 13916135"/>
              <a:gd name="connsiteX6" fmla="*/ 0 w 12180887"/>
              <a:gd name="connsiteY6" fmla="*/ 3562350 h 13916135"/>
              <a:gd name="connsiteX0" fmla="*/ 0 w 12180887"/>
              <a:gd name="connsiteY0" fmla="*/ 3562350 h 13773233"/>
              <a:gd name="connsiteX1" fmla="*/ 3529012 w 12180887"/>
              <a:gd name="connsiteY1" fmla="*/ 0 h 13773233"/>
              <a:gd name="connsiteX2" fmla="*/ 12180887 w 12180887"/>
              <a:gd name="connsiteY2" fmla="*/ 19050 h 13773233"/>
              <a:gd name="connsiteX3" fmla="*/ 12177712 w 12180887"/>
              <a:gd name="connsiteY3" fmla="*/ 12287250 h 13773233"/>
              <a:gd name="connsiteX4" fmla="*/ 10656887 w 12180887"/>
              <a:gd name="connsiteY4" fmla="*/ 13773150 h 13773233"/>
              <a:gd name="connsiteX5" fmla="*/ 0 w 12180887"/>
              <a:gd name="connsiteY5" fmla="*/ 13735050 h 13773233"/>
              <a:gd name="connsiteX6" fmla="*/ 0 w 12180887"/>
              <a:gd name="connsiteY6" fmla="*/ 3562350 h 13773233"/>
              <a:gd name="connsiteX0" fmla="*/ 0 w 12196858"/>
              <a:gd name="connsiteY0" fmla="*/ 3562350 h 13773231"/>
              <a:gd name="connsiteX1" fmla="*/ 3529012 w 12196858"/>
              <a:gd name="connsiteY1" fmla="*/ 0 h 13773231"/>
              <a:gd name="connsiteX2" fmla="*/ 12180887 w 12196858"/>
              <a:gd name="connsiteY2" fmla="*/ 19050 h 13773231"/>
              <a:gd name="connsiteX3" fmla="*/ 12196762 w 12196858"/>
              <a:gd name="connsiteY3" fmla="*/ 12249150 h 13773231"/>
              <a:gd name="connsiteX4" fmla="*/ 10656887 w 12196858"/>
              <a:gd name="connsiteY4" fmla="*/ 13773150 h 13773231"/>
              <a:gd name="connsiteX5" fmla="*/ 0 w 12196858"/>
              <a:gd name="connsiteY5" fmla="*/ 13735050 h 13773231"/>
              <a:gd name="connsiteX6" fmla="*/ 0 w 12196858"/>
              <a:gd name="connsiteY6" fmla="*/ 3562350 h 13773231"/>
              <a:gd name="connsiteX0" fmla="*/ 0 w 12196858"/>
              <a:gd name="connsiteY0" fmla="*/ 3562350 h 13773231"/>
              <a:gd name="connsiteX1" fmla="*/ 3529012 w 12196858"/>
              <a:gd name="connsiteY1" fmla="*/ 0 h 13773231"/>
              <a:gd name="connsiteX2" fmla="*/ 12180887 w 12196858"/>
              <a:gd name="connsiteY2" fmla="*/ 19050 h 13773231"/>
              <a:gd name="connsiteX3" fmla="*/ 12196762 w 12196858"/>
              <a:gd name="connsiteY3" fmla="*/ 12249150 h 13773231"/>
              <a:gd name="connsiteX4" fmla="*/ 10618787 w 12196858"/>
              <a:gd name="connsiteY4" fmla="*/ 13773150 h 13773231"/>
              <a:gd name="connsiteX5" fmla="*/ 0 w 12196858"/>
              <a:gd name="connsiteY5" fmla="*/ 13735050 h 13773231"/>
              <a:gd name="connsiteX6" fmla="*/ 0 w 12196858"/>
              <a:gd name="connsiteY6" fmla="*/ 3562350 h 1377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6858" h="13773231">
                <a:moveTo>
                  <a:pt x="0" y="3562350"/>
                </a:moveTo>
                <a:lnTo>
                  <a:pt x="3529012" y="0"/>
                </a:lnTo>
                <a:lnTo>
                  <a:pt x="12180887" y="19050"/>
                </a:lnTo>
                <a:cubicBezTo>
                  <a:pt x="12179829" y="4108450"/>
                  <a:pt x="12198349" y="6115050"/>
                  <a:pt x="12196762" y="12249150"/>
                </a:cubicBezTo>
                <a:cubicBezTo>
                  <a:pt x="12171362" y="12312650"/>
                  <a:pt x="10636779" y="13785850"/>
                  <a:pt x="10618787" y="13773150"/>
                </a:cubicBezTo>
                <a:cubicBezTo>
                  <a:pt x="10600795" y="13760450"/>
                  <a:pt x="3596746" y="13747750"/>
                  <a:pt x="0" y="13735050"/>
                </a:cubicBezTo>
                <a:lnTo>
                  <a:pt x="0" y="3562350"/>
                </a:lnTo>
                <a:close/>
              </a:path>
            </a:pathLst>
          </a:custGeom>
        </p:spPr>
        <p:txBody>
          <a:bodyPr/>
          <a:lstStyle/>
          <a:p>
            <a:endParaRPr lang="fr-FR" dirty="0"/>
          </a:p>
        </p:txBody>
      </p:sp>
      <p:sp>
        <p:nvSpPr>
          <p:cNvPr id="6" name="Text 3">
            <a:extLst>
              <a:ext uri="{FF2B5EF4-FFF2-40B4-BE49-F238E27FC236}">
                <a16:creationId xmlns:a16="http://schemas.microsoft.com/office/drawing/2014/main" id="{940E18D9-1D8A-1EA3-7ADC-BF71387E3F9B}"/>
              </a:ext>
            </a:extLst>
          </p:cNvPr>
          <p:cNvSpPr/>
          <p:nvPr userDrawn="1"/>
        </p:nvSpPr>
        <p:spPr>
          <a:xfrm>
            <a:off x="838305" y="762000"/>
            <a:ext cx="3975597" cy="914400"/>
          </a:xfrm>
          <a:prstGeom prst="rect">
            <a:avLst/>
          </a:prstGeom>
          <a:noFill/>
          <a:ln/>
        </p:spPr>
        <p:txBody>
          <a:bodyPr wrap="square" lIns="0" tIns="0" rIns="0" bIns="0" rtlCol="0" anchor="t"/>
          <a:lstStyle/>
          <a:p>
            <a:pPr algn="l"/>
            <a:endParaRPr lang="en-US" sz="4800" dirty="0"/>
          </a:p>
        </p:txBody>
      </p:sp>
      <p:pic>
        <p:nvPicPr>
          <p:cNvPr id="13" name="Graphique 12">
            <a:extLst>
              <a:ext uri="{FF2B5EF4-FFF2-40B4-BE49-F238E27FC236}">
                <a16:creationId xmlns:a16="http://schemas.microsoft.com/office/drawing/2014/main" id="{98DA7314-24B9-16B2-E735-DB3A487AF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95" y="11938000"/>
            <a:ext cx="1413735" cy="1015999"/>
          </a:xfrm>
          <a:prstGeom prst="rect">
            <a:avLst/>
          </a:prstGeom>
        </p:spPr>
      </p:pic>
      <p:sp>
        <p:nvSpPr>
          <p:cNvPr id="7" name="Titre 6">
            <a:extLst>
              <a:ext uri="{FF2B5EF4-FFF2-40B4-BE49-F238E27FC236}">
                <a16:creationId xmlns:a16="http://schemas.microsoft.com/office/drawing/2014/main" id="{5C3BB37C-27E3-6AF2-3A4B-B99BDAA1D57D}"/>
              </a:ext>
            </a:extLst>
          </p:cNvPr>
          <p:cNvSpPr>
            <a:spLocks noGrp="1"/>
          </p:cNvSpPr>
          <p:nvPr>
            <p:ph type="title" hasCustomPrompt="1"/>
          </p:nvPr>
        </p:nvSpPr>
        <p:spPr>
          <a:xfrm>
            <a:off x="749522" y="730251"/>
            <a:ext cx="10318528" cy="895350"/>
          </a:xfrm>
          <a:prstGeom prst="rect">
            <a:avLst/>
          </a:prstGeom>
        </p:spPr>
        <p:txBody>
          <a:bodyPr/>
          <a:lstStyle>
            <a:lvl1pPr algn="l">
              <a:defRPr b="1">
                <a:solidFill>
                  <a:srgbClr val="EC6408"/>
                </a:solidFill>
                <a:latin typeface="Trebuchet MS" panose="020B0603020202020204" pitchFamily="34" charset="0"/>
              </a:defRPr>
            </a:lvl1pPr>
          </a:lstStyle>
          <a:p>
            <a:r>
              <a:rPr lang="fr-FR" dirty="0"/>
              <a:t>MODIFIEZ LE STYLE DU TITRE</a:t>
            </a:r>
          </a:p>
        </p:txBody>
      </p:sp>
      <p:pic>
        <p:nvPicPr>
          <p:cNvPr id="3" name="Image 4" descr="preencoded.png">
            <a:extLst>
              <a:ext uri="{FF2B5EF4-FFF2-40B4-BE49-F238E27FC236}">
                <a16:creationId xmlns:a16="http://schemas.microsoft.com/office/drawing/2014/main" id="{D4D9701A-05DB-7338-8E24-49C28EF20C8E}"/>
              </a:ext>
            </a:extLst>
          </p:cNvPr>
          <p:cNvPicPr>
            <a:picLocks noChangeAspect="1"/>
          </p:cNvPicPr>
          <p:nvPr userDrawn="1"/>
        </p:nvPicPr>
        <p:blipFill>
          <a:blip r:embed="rId4"/>
          <a:stretch>
            <a:fillRect/>
          </a:stretch>
        </p:blipFill>
        <p:spPr>
          <a:xfrm>
            <a:off x="12206226" y="0"/>
            <a:ext cx="3556445" cy="3543300"/>
          </a:xfrm>
          <a:prstGeom prst="rect">
            <a:avLst/>
          </a:prstGeom>
        </p:spPr>
      </p:pic>
      <p:sp>
        <p:nvSpPr>
          <p:cNvPr id="11" name="Triangle isocèle 10">
            <a:extLst>
              <a:ext uri="{FF2B5EF4-FFF2-40B4-BE49-F238E27FC236}">
                <a16:creationId xmlns:a16="http://schemas.microsoft.com/office/drawing/2014/main" id="{2381DFD5-B5D1-B2A3-CC78-5DA1D2AFDECD}"/>
              </a:ext>
            </a:extLst>
          </p:cNvPr>
          <p:cNvSpPr/>
          <p:nvPr userDrawn="1"/>
        </p:nvSpPr>
        <p:spPr>
          <a:xfrm>
            <a:off x="22875558" y="12204700"/>
            <a:ext cx="1511490" cy="1511300"/>
          </a:xfrm>
          <a:prstGeom prst="triangle">
            <a:avLst>
              <a:gd name="adj" fmla="val 100000"/>
            </a:avLst>
          </a:prstGeom>
          <a:solidFill>
            <a:srgbClr val="005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25E79CF9-2E49-4625-BA8F-1359436CDEE7}" type="slidenum">
              <a:rPr lang="fr-FR" sz="1600" b="1" smtClean="0">
                <a:latin typeface="Ebrima" panose="02000000000000000000" pitchFamily="2" charset="0"/>
                <a:ea typeface="Ebrima" panose="02000000000000000000" pitchFamily="2" charset="0"/>
                <a:cs typeface="Ebrima" panose="02000000000000000000" pitchFamily="2" charset="0"/>
              </a:rPr>
              <a:t>‹N°›</a:t>
            </a:fld>
            <a:endParaRPr lang="fr-FR" sz="16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601219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cadre">
    <p:bg>
      <p:bgRef idx="1001">
        <a:schemeClr val="bg1"/>
      </p:bgRef>
    </p:bg>
    <p:spTree>
      <p:nvGrpSpPr>
        <p:cNvPr id="1" name=""/>
        <p:cNvGrpSpPr/>
        <p:nvPr/>
      </p:nvGrpSpPr>
      <p:grpSpPr>
        <a:xfrm>
          <a:off x="0" y="0"/>
          <a:ext cx="0" cy="0"/>
          <a:chOff x="0" y="0"/>
          <a:chExt cx="0" cy="0"/>
        </a:xfrm>
      </p:grpSpPr>
      <p:sp>
        <p:nvSpPr>
          <p:cNvPr id="8" name="Shape 0">
            <a:extLst>
              <a:ext uri="{FF2B5EF4-FFF2-40B4-BE49-F238E27FC236}">
                <a16:creationId xmlns:a16="http://schemas.microsoft.com/office/drawing/2014/main" id="{4AD0AE61-D4CD-0BE8-3FC4-B2C4A8C29C42}"/>
              </a:ext>
            </a:extLst>
          </p:cNvPr>
          <p:cNvSpPr/>
          <p:nvPr userDrawn="1"/>
        </p:nvSpPr>
        <p:spPr>
          <a:xfrm>
            <a:off x="12193524" y="0"/>
            <a:ext cx="12193524" cy="13716000"/>
          </a:xfrm>
          <a:prstGeom prst="rect">
            <a:avLst/>
          </a:prstGeom>
          <a:solidFill>
            <a:srgbClr val="F7F7F7">
              <a:alpha val="100000"/>
            </a:srgbClr>
          </a:solidFill>
          <a:ln/>
        </p:spPr>
      </p:sp>
      <p:sp>
        <p:nvSpPr>
          <p:cNvPr id="4" name="Text 0">
            <a:extLst>
              <a:ext uri="{FF2B5EF4-FFF2-40B4-BE49-F238E27FC236}">
                <a16:creationId xmlns:a16="http://schemas.microsoft.com/office/drawing/2014/main" id="{8FA4CE7B-94B6-430E-731D-A4CB0C2B5F18}"/>
              </a:ext>
            </a:extLst>
          </p:cNvPr>
          <p:cNvSpPr/>
          <p:nvPr userDrawn="1"/>
        </p:nvSpPr>
        <p:spPr>
          <a:xfrm>
            <a:off x="14695737" y="762000"/>
            <a:ext cx="8941917" cy="520700"/>
          </a:xfrm>
          <a:prstGeom prst="rect">
            <a:avLst/>
          </a:prstGeom>
          <a:noFill/>
          <a:ln/>
        </p:spPr>
        <p:txBody>
          <a:bodyPr wrap="square" lIns="0" tIns="0" rIns="0" bIns="0" rtlCol="0" anchor="t"/>
          <a:lstStyle/>
          <a:p>
            <a:pPr algn="r"/>
            <a:r>
              <a:rPr lang="en-US" sz="2400" b="1" dirty="0">
                <a:solidFill>
                  <a:srgbClr val="7F7F7F"/>
                </a:solidFill>
                <a:latin typeface="Ebrima" panose="02000000000000000000" pitchFamily="2" charset="0"/>
                <a:ea typeface="Ebrima" panose="02000000000000000000" pitchFamily="2" charset="0"/>
                <a:cs typeface="Ebrima" panose="02000000000000000000" pitchFamily="2" charset="0"/>
              </a:rPr>
              <a:t>CORPORATE PRESENTATION</a:t>
            </a:r>
            <a:endParaRPr lang="en-US" sz="2400" b="0" dirty="0">
              <a:solidFill>
                <a:srgbClr val="7F7F7F"/>
              </a:solidFill>
              <a:latin typeface="Ebrima" panose="02000000000000000000" pitchFamily="2" charset="0"/>
              <a:ea typeface="Ebrima" panose="02000000000000000000" pitchFamily="2" charset="0"/>
              <a:cs typeface="Ebrima" panose="02000000000000000000" pitchFamily="2" charset="0"/>
            </a:endParaRPr>
          </a:p>
        </p:txBody>
      </p:sp>
      <p:sp>
        <p:nvSpPr>
          <p:cNvPr id="5" name="Text 1">
            <a:extLst>
              <a:ext uri="{FF2B5EF4-FFF2-40B4-BE49-F238E27FC236}">
                <a16:creationId xmlns:a16="http://schemas.microsoft.com/office/drawing/2014/main" id="{C391AFB1-4B81-828D-50A6-E6EAD315B39B}"/>
              </a:ext>
            </a:extLst>
          </p:cNvPr>
          <p:cNvSpPr/>
          <p:nvPr userDrawn="1"/>
        </p:nvSpPr>
        <p:spPr>
          <a:xfrm>
            <a:off x="14594124" y="1219200"/>
            <a:ext cx="8941918" cy="406400"/>
          </a:xfrm>
          <a:prstGeom prst="rect">
            <a:avLst/>
          </a:prstGeom>
          <a:noFill/>
          <a:ln/>
        </p:spPr>
        <p:txBody>
          <a:bodyPr wrap="square" lIns="0" tIns="0" rIns="0" bIns="0" rtlCol="0" anchor="t"/>
          <a:lstStyle/>
          <a:p>
            <a:pPr algn="r"/>
            <a:r>
              <a:rPr lang="en-US" sz="1200" dirty="0">
                <a:solidFill>
                  <a:srgbClr val="7F7F7F"/>
                </a:solidFill>
                <a:latin typeface="Trebuchet MS Regular" pitchFamily="34" charset="0"/>
                <a:ea typeface="Trebuchet MS Regular" pitchFamily="34" charset="-122"/>
                <a:cs typeface="Trebuchet MS Regular" pitchFamily="34" charset="-120"/>
              </a:rPr>
              <a:t>CONFIDENTIAL AND PROPRIETARY INFORMATION - ©2023 Europe Snacks, S.A.S. and/or its affiliated </a:t>
            </a:r>
            <a:r>
              <a:rPr lang="en-US" sz="1200" dirty="0">
                <a:solidFill>
                  <a:srgbClr val="7F7F7F"/>
                </a:solidFill>
                <a:latin typeface="+mj-lt"/>
                <a:ea typeface="Trebuchet MS Regular" pitchFamily="34" charset="-122"/>
                <a:cs typeface="Trebuchet MS Regular" pitchFamily="34" charset="-120"/>
              </a:rPr>
              <a:t>companies</a:t>
            </a:r>
            <a:r>
              <a:rPr lang="en-US" sz="1200" dirty="0">
                <a:solidFill>
                  <a:srgbClr val="7F7F7F"/>
                </a:solidFill>
                <a:latin typeface="Trebuchet MS Regular" pitchFamily="34" charset="0"/>
                <a:ea typeface="Trebuchet MS Regular" pitchFamily="34" charset="-122"/>
                <a:cs typeface="Trebuchet MS Regular" pitchFamily="34" charset="-120"/>
              </a:rPr>
              <a:t>. All rights reserved.</a:t>
            </a:r>
            <a:endParaRPr lang="en-US" sz="1200" dirty="0">
              <a:solidFill>
                <a:srgbClr val="7F7F7F"/>
              </a:solidFill>
            </a:endParaRPr>
          </a:p>
        </p:txBody>
      </p:sp>
      <p:sp>
        <p:nvSpPr>
          <p:cNvPr id="6" name="Text 3">
            <a:extLst>
              <a:ext uri="{FF2B5EF4-FFF2-40B4-BE49-F238E27FC236}">
                <a16:creationId xmlns:a16="http://schemas.microsoft.com/office/drawing/2014/main" id="{940E18D9-1D8A-1EA3-7ADC-BF71387E3F9B}"/>
              </a:ext>
            </a:extLst>
          </p:cNvPr>
          <p:cNvSpPr/>
          <p:nvPr userDrawn="1"/>
        </p:nvSpPr>
        <p:spPr>
          <a:xfrm>
            <a:off x="838305" y="762000"/>
            <a:ext cx="3975597" cy="914400"/>
          </a:xfrm>
          <a:prstGeom prst="rect">
            <a:avLst/>
          </a:prstGeom>
          <a:noFill/>
          <a:ln/>
        </p:spPr>
        <p:txBody>
          <a:bodyPr wrap="square" lIns="0" tIns="0" rIns="0" bIns="0" rtlCol="0" anchor="t"/>
          <a:lstStyle/>
          <a:p>
            <a:pPr algn="l"/>
            <a:endParaRPr lang="en-US" sz="4800" dirty="0"/>
          </a:p>
        </p:txBody>
      </p:sp>
      <p:pic>
        <p:nvPicPr>
          <p:cNvPr id="13" name="Graphique 12">
            <a:extLst>
              <a:ext uri="{FF2B5EF4-FFF2-40B4-BE49-F238E27FC236}">
                <a16:creationId xmlns:a16="http://schemas.microsoft.com/office/drawing/2014/main" id="{98DA7314-24B9-16B2-E735-DB3A487AF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95" y="11938000"/>
            <a:ext cx="1413735" cy="1015999"/>
          </a:xfrm>
          <a:prstGeom prst="rect">
            <a:avLst/>
          </a:prstGeom>
        </p:spPr>
      </p:pic>
      <p:sp>
        <p:nvSpPr>
          <p:cNvPr id="11" name="Espace réservé pour une image  10">
            <a:extLst>
              <a:ext uri="{FF2B5EF4-FFF2-40B4-BE49-F238E27FC236}">
                <a16:creationId xmlns:a16="http://schemas.microsoft.com/office/drawing/2014/main" id="{3EED664E-1E39-509F-59F0-4BECE10B6B82}"/>
              </a:ext>
            </a:extLst>
          </p:cNvPr>
          <p:cNvSpPr>
            <a:spLocks noGrp="1"/>
          </p:cNvSpPr>
          <p:nvPr>
            <p:ph type="pic" sz="quarter" idx="10"/>
          </p:nvPr>
        </p:nvSpPr>
        <p:spPr>
          <a:xfrm>
            <a:off x="13666788" y="2171700"/>
            <a:ext cx="9259887" cy="10020300"/>
          </a:xfrm>
          <a:prstGeom prst="snip2DiagRect">
            <a:avLst>
              <a:gd name="adj1" fmla="val 0"/>
              <a:gd name="adj2" fmla="val 28964"/>
            </a:avLst>
          </a:prstGeom>
        </p:spPr>
        <p:txBody>
          <a:bodyPr/>
          <a:lstStyle/>
          <a:p>
            <a:endParaRPr lang="fr-FR"/>
          </a:p>
        </p:txBody>
      </p:sp>
      <p:sp>
        <p:nvSpPr>
          <p:cNvPr id="14" name="Titre 6">
            <a:extLst>
              <a:ext uri="{FF2B5EF4-FFF2-40B4-BE49-F238E27FC236}">
                <a16:creationId xmlns:a16="http://schemas.microsoft.com/office/drawing/2014/main" id="{B72E7E2E-DE0F-5153-59AD-F4ECA3B965EE}"/>
              </a:ext>
            </a:extLst>
          </p:cNvPr>
          <p:cNvSpPr>
            <a:spLocks noGrp="1"/>
          </p:cNvSpPr>
          <p:nvPr>
            <p:ph type="title" hasCustomPrompt="1"/>
          </p:nvPr>
        </p:nvSpPr>
        <p:spPr>
          <a:xfrm>
            <a:off x="749522" y="730251"/>
            <a:ext cx="10318528" cy="895350"/>
          </a:xfrm>
          <a:prstGeom prst="rect">
            <a:avLst/>
          </a:prstGeom>
        </p:spPr>
        <p:txBody>
          <a:bodyPr/>
          <a:lstStyle>
            <a:lvl1pPr algn="l">
              <a:defRPr b="1">
                <a:solidFill>
                  <a:srgbClr val="EC6408"/>
                </a:solidFill>
                <a:latin typeface="+mj-lt"/>
              </a:defRPr>
            </a:lvl1pPr>
          </a:lstStyle>
          <a:p>
            <a:r>
              <a:rPr lang="fr-FR" dirty="0"/>
              <a:t>MODIFIEZ LE STYLE DU TITRE</a:t>
            </a:r>
          </a:p>
        </p:txBody>
      </p:sp>
      <p:sp>
        <p:nvSpPr>
          <p:cNvPr id="15" name="Triangle isocèle 14">
            <a:extLst>
              <a:ext uri="{FF2B5EF4-FFF2-40B4-BE49-F238E27FC236}">
                <a16:creationId xmlns:a16="http://schemas.microsoft.com/office/drawing/2014/main" id="{CB50DA24-3981-26B5-FCA3-A317633FD18C}"/>
              </a:ext>
            </a:extLst>
          </p:cNvPr>
          <p:cNvSpPr/>
          <p:nvPr userDrawn="1"/>
        </p:nvSpPr>
        <p:spPr>
          <a:xfrm>
            <a:off x="22875558" y="12204700"/>
            <a:ext cx="1511490" cy="1511300"/>
          </a:xfrm>
          <a:prstGeom prst="triangle">
            <a:avLst>
              <a:gd name="adj" fmla="val 100000"/>
            </a:avLst>
          </a:prstGeom>
          <a:solidFill>
            <a:srgbClr val="005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25E79CF9-2E49-4625-BA8F-1359436CDEE7}" type="slidenum">
              <a:rPr lang="fr-FR" sz="1600" b="1" smtClean="0">
                <a:latin typeface="Ebrima" panose="02000000000000000000" pitchFamily="2" charset="0"/>
                <a:ea typeface="Ebrima" panose="02000000000000000000" pitchFamily="2" charset="0"/>
                <a:cs typeface="Ebrima" panose="02000000000000000000" pitchFamily="2" charset="0"/>
              </a:rPr>
              <a:t>‹N°›</a:t>
            </a:fld>
            <a:endParaRPr lang="fr-FR" sz="16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86448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 doré">
    <p:bg>
      <p:bgRef idx="1001">
        <a:schemeClr val="bg1"/>
      </p:bgRef>
    </p:bg>
    <p:spTree>
      <p:nvGrpSpPr>
        <p:cNvPr id="1" name=""/>
        <p:cNvGrpSpPr/>
        <p:nvPr/>
      </p:nvGrpSpPr>
      <p:grpSpPr>
        <a:xfrm>
          <a:off x="0" y="0"/>
          <a:ext cx="0" cy="0"/>
          <a:chOff x="0" y="0"/>
          <a:chExt cx="0" cy="0"/>
        </a:xfrm>
      </p:grpSpPr>
      <p:sp>
        <p:nvSpPr>
          <p:cNvPr id="8" name="Shape 0">
            <a:extLst>
              <a:ext uri="{FF2B5EF4-FFF2-40B4-BE49-F238E27FC236}">
                <a16:creationId xmlns:a16="http://schemas.microsoft.com/office/drawing/2014/main" id="{4AD0AE61-D4CD-0BE8-3FC4-B2C4A8C29C42}"/>
              </a:ext>
            </a:extLst>
          </p:cNvPr>
          <p:cNvSpPr/>
          <p:nvPr userDrawn="1"/>
        </p:nvSpPr>
        <p:spPr>
          <a:xfrm>
            <a:off x="12193524" y="0"/>
            <a:ext cx="12193524" cy="13716000"/>
          </a:xfrm>
          <a:prstGeom prst="rect">
            <a:avLst/>
          </a:prstGeom>
          <a:solidFill>
            <a:srgbClr val="F0ECE1"/>
          </a:solidFill>
          <a:ln/>
        </p:spPr>
        <p:txBody>
          <a:bodyPr/>
          <a:lstStyle/>
          <a:p>
            <a:endParaRPr lang="fr-FR" dirty="0"/>
          </a:p>
        </p:txBody>
      </p:sp>
      <p:sp>
        <p:nvSpPr>
          <p:cNvPr id="4" name="Text 0">
            <a:extLst>
              <a:ext uri="{FF2B5EF4-FFF2-40B4-BE49-F238E27FC236}">
                <a16:creationId xmlns:a16="http://schemas.microsoft.com/office/drawing/2014/main" id="{8FA4CE7B-94B6-430E-731D-A4CB0C2B5F18}"/>
              </a:ext>
            </a:extLst>
          </p:cNvPr>
          <p:cNvSpPr/>
          <p:nvPr userDrawn="1"/>
        </p:nvSpPr>
        <p:spPr>
          <a:xfrm>
            <a:off x="14695737" y="762000"/>
            <a:ext cx="8941917" cy="520700"/>
          </a:xfrm>
          <a:prstGeom prst="rect">
            <a:avLst/>
          </a:prstGeom>
          <a:noFill/>
          <a:ln/>
        </p:spPr>
        <p:txBody>
          <a:bodyPr wrap="square" lIns="0" tIns="0" rIns="0" bIns="0" rtlCol="0" anchor="t"/>
          <a:lstStyle/>
          <a:p>
            <a:pPr algn="r"/>
            <a:r>
              <a:rPr lang="en-US" sz="2400" b="1" dirty="0">
                <a:solidFill>
                  <a:srgbClr val="7F7F7F"/>
                </a:solidFill>
                <a:latin typeface="Ebrima" panose="02000000000000000000" pitchFamily="2" charset="0"/>
                <a:ea typeface="Ebrima" panose="02000000000000000000" pitchFamily="2" charset="0"/>
                <a:cs typeface="Ebrima" panose="02000000000000000000" pitchFamily="2" charset="0"/>
              </a:rPr>
              <a:t>CORPORATE PRESENTATION</a:t>
            </a:r>
            <a:endParaRPr lang="en-US" sz="2400" b="0" dirty="0">
              <a:solidFill>
                <a:srgbClr val="7F7F7F"/>
              </a:solidFill>
              <a:latin typeface="Ebrima" panose="02000000000000000000" pitchFamily="2" charset="0"/>
              <a:ea typeface="Ebrima" panose="02000000000000000000" pitchFamily="2" charset="0"/>
              <a:cs typeface="Ebrima" panose="02000000000000000000" pitchFamily="2" charset="0"/>
            </a:endParaRPr>
          </a:p>
        </p:txBody>
      </p:sp>
      <p:sp>
        <p:nvSpPr>
          <p:cNvPr id="5" name="Text 1">
            <a:extLst>
              <a:ext uri="{FF2B5EF4-FFF2-40B4-BE49-F238E27FC236}">
                <a16:creationId xmlns:a16="http://schemas.microsoft.com/office/drawing/2014/main" id="{C391AFB1-4B81-828D-50A6-E6EAD315B39B}"/>
              </a:ext>
            </a:extLst>
          </p:cNvPr>
          <p:cNvSpPr/>
          <p:nvPr userDrawn="1"/>
        </p:nvSpPr>
        <p:spPr>
          <a:xfrm>
            <a:off x="14594124" y="1219200"/>
            <a:ext cx="8941918" cy="406400"/>
          </a:xfrm>
          <a:prstGeom prst="rect">
            <a:avLst/>
          </a:prstGeom>
          <a:noFill/>
          <a:ln/>
        </p:spPr>
        <p:txBody>
          <a:bodyPr wrap="square" lIns="0" tIns="0" rIns="0" bIns="0" rtlCol="0" anchor="t"/>
          <a:lstStyle/>
          <a:p>
            <a:pPr algn="r"/>
            <a:r>
              <a:rPr lang="en-US" sz="1200" dirty="0">
                <a:solidFill>
                  <a:srgbClr val="7F7F7F"/>
                </a:solidFill>
                <a:latin typeface="+mj-lt"/>
                <a:ea typeface="Trebuchet MS Regular" pitchFamily="34" charset="-122"/>
                <a:cs typeface="Trebuchet MS Regular" pitchFamily="34" charset="-120"/>
              </a:rPr>
              <a:t>CONFIDENTIAL AND PROPRIETARY INFORMATION - ©2023 Europe Snacks, S.A.S. and/or its affiliated companies. All rights reserved.</a:t>
            </a:r>
            <a:endParaRPr lang="en-US" sz="1200" dirty="0">
              <a:solidFill>
                <a:srgbClr val="7F7F7F"/>
              </a:solidFill>
              <a:latin typeface="+mj-lt"/>
            </a:endParaRPr>
          </a:p>
        </p:txBody>
      </p:sp>
      <p:sp>
        <p:nvSpPr>
          <p:cNvPr id="6" name="Text 3">
            <a:extLst>
              <a:ext uri="{FF2B5EF4-FFF2-40B4-BE49-F238E27FC236}">
                <a16:creationId xmlns:a16="http://schemas.microsoft.com/office/drawing/2014/main" id="{940E18D9-1D8A-1EA3-7ADC-BF71387E3F9B}"/>
              </a:ext>
            </a:extLst>
          </p:cNvPr>
          <p:cNvSpPr/>
          <p:nvPr userDrawn="1"/>
        </p:nvSpPr>
        <p:spPr>
          <a:xfrm>
            <a:off x="838305" y="762000"/>
            <a:ext cx="3975597" cy="914400"/>
          </a:xfrm>
          <a:prstGeom prst="rect">
            <a:avLst/>
          </a:prstGeom>
          <a:noFill/>
          <a:ln/>
        </p:spPr>
        <p:txBody>
          <a:bodyPr wrap="square" lIns="0" tIns="0" rIns="0" bIns="0" rtlCol="0" anchor="t"/>
          <a:lstStyle/>
          <a:p>
            <a:pPr algn="l"/>
            <a:endParaRPr lang="en-US" sz="4800" dirty="0"/>
          </a:p>
        </p:txBody>
      </p:sp>
      <p:pic>
        <p:nvPicPr>
          <p:cNvPr id="13" name="Graphique 12">
            <a:extLst>
              <a:ext uri="{FF2B5EF4-FFF2-40B4-BE49-F238E27FC236}">
                <a16:creationId xmlns:a16="http://schemas.microsoft.com/office/drawing/2014/main" id="{98DA7314-24B9-16B2-E735-DB3A487AF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95" y="11938000"/>
            <a:ext cx="1413735" cy="1015999"/>
          </a:xfrm>
          <a:prstGeom prst="rect">
            <a:avLst/>
          </a:prstGeom>
        </p:spPr>
      </p:pic>
      <p:sp>
        <p:nvSpPr>
          <p:cNvPr id="2" name="Titre 6">
            <a:extLst>
              <a:ext uri="{FF2B5EF4-FFF2-40B4-BE49-F238E27FC236}">
                <a16:creationId xmlns:a16="http://schemas.microsoft.com/office/drawing/2014/main" id="{4B5E8FB5-281A-965A-2DAF-8CE45785454B}"/>
              </a:ext>
            </a:extLst>
          </p:cNvPr>
          <p:cNvSpPr>
            <a:spLocks noGrp="1"/>
          </p:cNvSpPr>
          <p:nvPr>
            <p:ph type="title" hasCustomPrompt="1"/>
          </p:nvPr>
        </p:nvSpPr>
        <p:spPr>
          <a:xfrm>
            <a:off x="749522" y="730251"/>
            <a:ext cx="10318528" cy="895350"/>
          </a:xfrm>
          <a:prstGeom prst="rect">
            <a:avLst/>
          </a:prstGeom>
        </p:spPr>
        <p:txBody>
          <a:bodyPr/>
          <a:lstStyle>
            <a:lvl1pPr algn="l">
              <a:defRPr b="1">
                <a:solidFill>
                  <a:srgbClr val="EC6408"/>
                </a:solidFill>
                <a:latin typeface="Trebuchet MS" panose="020B0603020202020204" pitchFamily="34" charset="0"/>
              </a:defRPr>
            </a:lvl1pPr>
          </a:lstStyle>
          <a:p>
            <a:r>
              <a:rPr lang="fr-FR" dirty="0"/>
              <a:t>MODIFIEZ LE STYLE DU TITRE</a:t>
            </a:r>
          </a:p>
        </p:txBody>
      </p:sp>
      <p:sp>
        <p:nvSpPr>
          <p:cNvPr id="3" name="Triangle isocèle 2">
            <a:extLst>
              <a:ext uri="{FF2B5EF4-FFF2-40B4-BE49-F238E27FC236}">
                <a16:creationId xmlns:a16="http://schemas.microsoft.com/office/drawing/2014/main" id="{ABA15123-4982-1AF8-1A01-D85E119306BB}"/>
              </a:ext>
            </a:extLst>
          </p:cNvPr>
          <p:cNvSpPr/>
          <p:nvPr userDrawn="1"/>
        </p:nvSpPr>
        <p:spPr>
          <a:xfrm>
            <a:off x="22875558" y="12204700"/>
            <a:ext cx="1511490" cy="1511300"/>
          </a:xfrm>
          <a:prstGeom prst="triangle">
            <a:avLst>
              <a:gd name="adj" fmla="val 100000"/>
            </a:avLst>
          </a:prstGeom>
          <a:solidFill>
            <a:srgbClr val="005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25E79CF9-2E49-4625-BA8F-1359436CDEE7}" type="slidenum">
              <a:rPr lang="fr-FR" sz="1600" b="1" smtClean="0">
                <a:latin typeface="Ebrima" panose="02000000000000000000" pitchFamily="2" charset="0"/>
                <a:ea typeface="Ebrima" panose="02000000000000000000" pitchFamily="2" charset="0"/>
                <a:cs typeface="Ebrima" panose="02000000000000000000" pitchFamily="2" charset="0"/>
              </a:rPr>
              <a:t>‹N°›</a:t>
            </a:fld>
            <a:endParaRPr lang="fr-FR" sz="16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80431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tandard">
    <p:bg>
      <p:bgRef idx="1001">
        <a:schemeClr val="bg1"/>
      </p:bgRef>
    </p:bg>
    <p:spTree>
      <p:nvGrpSpPr>
        <p:cNvPr id="1" name=""/>
        <p:cNvGrpSpPr/>
        <p:nvPr/>
      </p:nvGrpSpPr>
      <p:grpSpPr>
        <a:xfrm>
          <a:off x="0" y="0"/>
          <a:ext cx="0" cy="0"/>
          <a:chOff x="0" y="0"/>
          <a:chExt cx="0" cy="0"/>
        </a:xfrm>
      </p:grpSpPr>
      <p:sp>
        <p:nvSpPr>
          <p:cNvPr id="3" name="Rectangle : avec coin arrondi et coin rogné en haut 2">
            <a:extLst>
              <a:ext uri="{FF2B5EF4-FFF2-40B4-BE49-F238E27FC236}">
                <a16:creationId xmlns:a16="http://schemas.microsoft.com/office/drawing/2014/main" id="{5888E1E4-1731-9AF8-F5E7-28B9BA95226B}"/>
              </a:ext>
            </a:extLst>
          </p:cNvPr>
          <p:cNvSpPr/>
          <p:nvPr userDrawn="1"/>
        </p:nvSpPr>
        <p:spPr>
          <a:xfrm flipH="1">
            <a:off x="13819332" y="1993900"/>
            <a:ext cx="10575798" cy="11722100"/>
          </a:xfrm>
          <a:prstGeom prst="snipRoundRect">
            <a:avLst>
              <a:gd name="adj1" fmla="val 0"/>
              <a:gd name="adj2" fmla="val 11984"/>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ext 0">
            <a:extLst>
              <a:ext uri="{FF2B5EF4-FFF2-40B4-BE49-F238E27FC236}">
                <a16:creationId xmlns:a16="http://schemas.microsoft.com/office/drawing/2014/main" id="{8FA4CE7B-94B6-430E-731D-A4CB0C2B5F18}"/>
              </a:ext>
            </a:extLst>
          </p:cNvPr>
          <p:cNvSpPr/>
          <p:nvPr userDrawn="1"/>
        </p:nvSpPr>
        <p:spPr>
          <a:xfrm>
            <a:off x="14695737" y="762000"/>
            <a:ext cx="8941917" cy="520700"/>
          </a:xfrm>
          <a:prstGeom prst="rect">
            <a:avLst/>
          </a:prstGeom>
          <a:noFill/>
          <a:ln/>
        </p:spPr>
        <p:txBody>
          <a:bodyPr wrap="square" lIns="0" tIns="0" rIns="0" bIns="0" rtlCol="0" anchor="t"/>
          <a:lstStyle/>
          <a:p>
            <a:pPr algn="r"/>
            <a:r>
              <a:rPr lang="en-US" sz="2400" b="1" dirty="0">
                <a:solidFill>
                  <a:srgbClr val="7F7F7F"/>
                </a:solidFill>
                <a:latin typeface="Ebrima" panose="02000000000000000000" pitchFamily="2" charset="0"/>
                <a:ea typeface="Ebrima" panose="02000000000000000000" pitchFamily="2" charset="0"/>
                <a:cs typeface="Ebrima" panose="02000000000000000000" pitchFamily="2" charset="0"/>
              </a:rPr>
              <a:t>CORPORATE PRESENTATION</a:t>
            </a:r>
            <a:endParaRPr lang="en-US" sz="2400" b="0" dirty="0">
              <a:solidFill>
                <a:srgbClr val="7F7F7F"/>
              </a:solidFill>
              <a:latin typeface="Ebrima" panose="02000000000000000000" pitchFamily="2" charset="0"/>
              <a:ea typeface="Ebrima" panose="02000000000000000000" pitchFamily="2" charset="0"/>
              <a:cs typeface="Ebrima" panose="02000000000000000000" pitchFamily="2" charset="0"/>
            </a:endParaRPr>
          </a:p>
        </p:txBody>
      </p:sp>
      <p:sp>
        <p:nvSpPr>
          <p:cNvPr id="5" name="Text 1">
            <a:extLst>
              <a:ext uri="{FF2B5EF4-FFF2-40B4-BE49-F238E27FC236}">
                <a16:creationId xmlns:a16="http://schemas.microsoft.com/office/drawing/2014/main" id="{C391AFB1-4B81-828D-50A6-E6EAD315B39B}"/>
              </a:ext>
            </a:extLst>
          </p:cNvPr>
          <p:cNvSpPr/>
          <p:nvPr userDrawn="1"/>
        </p:nvSpPr>
        <p:spPr>
          <a:xfrm>
            <a:off x="14594124" y="1219200"/>
            <a:ext cx="8941918" cy="406400"/>
          </a:xfrm>
          <a:prstGeom prst="rect">
            <a:avLst/>
          </a:prstGeom>
          <a:noFill/>
          <a:ln/>
        </p:spPr>
        <p:txBody>
          <a:bodyPr wrap="square" lIns="0" tIns="0" rIns="0" bIns="0" rtlCol="0" anchor="t"/>
          <a:lstStyle/>
          <a:p>
            <a:pPr algn="r"/>
            <a:r>
              <a:rPr lang="en-US" sz="1200" dirty="0">
                <a:solidFill>
                  <a:srgbClr val="7F7F7F"/>
                </a:solidFill>
                <a:latin typeface="+mj-lt"/>
                <a:ea typeface="Trebuchet MS Regular" pitchFamily="34" charset="-122"/>
                <a:cs typeface="Trebuchet MS Regular" pitchFamily="34" charset="-120"/>
              </a:rPr>
              <a:t>CONFIDENTIAL AND PROPRIETARY INFORMATION - ©2023 Europe Snacks, S.A.S. and/or its affiliated companies. All rights reserved.</a:t>
            </a:r>
            <a:endParaRPr lang="en-US" sz="1200" dirty="0">
              <a:solidFill>
                <a:srgbClr val="7F7F7F"/>
              </a:solidFill>
              <a:latin typeface="+mj-lt"/>
            </a:endParaRPr>
          </a:p>
        </p:txBody>
      </p:sp>
      <p:sp>
        <p:nvSpPr>
          <p:cNvPr id="6" name="Text 3">
            <a:extLst>
              <a:ext uri="{FF2B5EF4-FFF2-40B4-BE49-F238E27FC236}">
                <a16:creationId xmlns:a16="http://schemas.microsoft.com/office/drawing/2014/main" id="{940E18D9-1D8A-1EA3-7ADC-BF71387E3F9B}"/>
              </a:ext>
            </a:extLst>
          </p:cNvPr>
          <p:cNvSpPr/>
          <p:nvPr userDrawn="1"/>
        </p:nvSpPr>
        <p:spPr>
          <a:xfrm>
            <a:off x="838305" y="762000"/>
            <a:ext cx="3975597" cy="914400"/>
          </a:xfrm>
          <a:prstGeom prst="rect">
            <a:avLst/>
          </a:prstGeom>
          <a:noFill/>
          <a:ln/>
        </p:spPr>
        <p:txBody>
          <a:bodyPr wrap="square" lIns="0" tIns="0" rIns="0" bIns="0" rtlCol="0" anchor="t"/>
          <a:lstStyle/>
          <a:p>
            <a:pPr algn="l"/>
            <a:endParaRPr lang="en-US" sz="4800" dirty="0"/>
          </a:p>
        </p:txBody>
      </p:sp>
      <p:pic>
        <p:nvPicPr>
          <p:cNvPr id="13" name="Graphique 12">
            <a:extLst>
              <a:ext uri="{FF2B5EF4-FFF2-40B4-BE49-F238E27FC236}">
                <a16:creationId xmlns:a16="http://schemas.microsoft.com/office/drawing/2014/main" id="{98DA7314-24B9-16B2-E735-DB3A487AFE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095" y="11938000"/>
            <a:ext cx="1413735" cy="1015999"/>
          </a:xfrm>
          <a:prstGeom prst="rect">
            <a:avLst/>
          </a:prstGeom>
        </p:spPr>
      </p:pic>
      <p:sp>
        <p:nvSpPr>
          <p:cNvPr id="12" name="Titre 6">
            <a:extLst>
              <a:ext uri="{FF2B5EF4-FFF2-40B4-BE49-F238E27FC236}">
                <a16:creationId xmlns:a16="http://schemas.microsoft.com/office/drawing/2014/main" id="{78F84B23-32B1-71C3-F46F-1DFB47A0AB1E}"/>
              </a:ext>
            </a:extLst>
          </p:cNvPr>
          <p:cNvSpPr>
            <a:spLocks noGrp="1"/>
          </p:cNvSpPr>
          <p:nvPr>
            <p:ph type="title" hasCustomPrompt="1"/>
          </p:nvPr>
        </p:nvSpPr>
        <p:spPr>
          <a:xfrm>
            <a:off x="749522" y="730251"/>
            <a:ext cx="10318528" cy="895350"/>
          </a:xfrm>
          <a:prstGeom prst="rect">
            <a:avLst/>
          </a:prstGeom>
        </p:spPr>
        <p:txBody>
          <a:bodyPr/>
          <a:lstStyle>
            <a:lvl1pPr algn="l">
              <a:defRPr b="1">
                <a:solidFill>
                  <a:srgbClr val="EC6408"/>
                </a:solidFill>
                <a:latin typeface="Trebuchet MS" panose="020B0603020202020204" pitchFamily="34" charset="0"/>
              </a:defRPr>
            </a:lvl1pPr>
          </a:lstStyle>
          <a:p>
            <a:r>
              <a:rPr lang="fr-FR" dirty="0"/>
              <a:t>MODIFIEZ LE STYLE DU TITRE</a:t>
            </a:r>
          </a:p>
        </p:txBody>
      </p:sp>
      <p:sp>
        <p:nvSpPr>
          <p:cNvPr id="14" name="Triangle isocèle 13">
            <a:extLst>
              <a:ext uri="{FF2B5EF4-FFF2-40B4-BE49-F238E27FC236}">
                <a16:creationId xmlns:a16="http://schemas.microsoft.com/office/drawing/2014/main" id="{6909D83D-6D8B-451D-62CF-1892C88CA9E0}"/>
              </a:ext>
            </a:extLst>
          </p:cNvPr>
          <p:cNvSpPr/>
          <p:nvPr userDrawn="1"/>
        </p:nvSpPr>
        <p:spPr>
          <a:xfrm>
            <a:off x="22875558" y="12204700"/>
            <a:ext cx="1511490" cy="1511300"/>
          </a:xfrm>
          <a:prstGeom prst="triangle">
            <a:avLst>
              <a:gd name="adj" fmla="val 100000"/>
            </a:avLst>
          </a:prstGeom>
          <a:solidFill>
            <a:srgbClr val="0057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25E79CF9-2E49-4625-BA8F-1359436CDEE7}" type="slidenum">
              <a:rPr lang="fr-FR" sz="1600" b="1" smtClean="0">
                <a:latin typeface="Ebrima" panose="02000000000000000000" pitchFamily="2" charset="0"/>
                <a:ea typeface="Ebrima" panose="02000000000000000000" pitchFamily="2" charset="0"/>
                <a:cs typeface="Ebrima" panose="02000000000000000000" pitchFamily="2" charset="0"/>
              </a:rPr>
              <a:t>‹N°›</a:t>
            </a:fld>
            <a:endParaRPr lang="fr-FR" sz="1600" b="1"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481699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5" r:id="rId3"/>
    <p:sldLayoutId id="2147483649" r:id="rId4"/>
    <p:sldLayoutId id="2147483659" r:id="rId5"/>
    <p:sldLayoutId id="2147483658" r:id="rId6"/>
    <p:sldLayoutId id="2147483656" r:id="rId7"/>
    <p:sldLayoutId id="2147483660" r:id="rId8"/>
    <p:sldLayoutId id="2147483657" r:id="rId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9">
            <a:extLst>
              <a:ext uri="{FF2B5EF4-FFF2-40B4-BE49-F238E27FC236}">
                <a16:creationId xmlns:a16="http://schemas.microsoft.com/office/drawing/2014/main" id="{D6F28D5A-C24C-BAD0-0C76-B146E816F354}"/>
              </a:ext>
            </a:extLst>
          </p:cNvPr>
          <p:cNvSpPr>
            <a:spLocks noGrp="1"/>
          </p:cNvSpPr>
          <p:nvPr>
            <p:ph type="title"/>
          </p:nvPr>
        </p:nvSpPr>
        <p:spPr>
          <a:xfrm>
            <a:off x="6425495" y="5007722"/>
            <a:ext cx="10720387" cy="2963085"/>
          </a:xfrm>
        </p:spPr>
        <p:txBody>
          <a:bodyPr/>
          <a:lstStyle/>
          <a:p>
            <a:pPr algn="ctr"/>
            <a:r>
              <a:rPr lang="en-US" sz="6000" dirty="0"/>
              <a:t>GENDER PAY GAP REPORT</a:t>
            </a:r>
            <a:br>
              <a:rPr lang="en-US" sz="6000" dirty="0"/>
            </a:br>
            <a:br>
              <a:rPr lang="en-US" sz="6000" dirty="0"/>
            </a:br>
            <a:r>
              <a:rPr lang="en-US" sz="6000" dirty="0"/>
              <a:t>2023</a:t>
            </a:r>
          </a:p>
        </p:txBody>
      </p:sp>
      <p:pic>
        <p:nvPicPr>
          <p:cNvPr id="2" name="Picture 1" descr="A blue and white logo&#10;&#10;Description automatically generated">
            <a:extLst>
              <a:ext uri="{FF2B5EF4-FFF2-40B4-BE49-F238E27FC236}">
                <a16:creationId xmlns:a16="http://schemas.microsoft.com/office/drawing/2014/main" id="{AD08F7AF-2993-3D08-EFCB-5B687F00B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2515" y="5578820"/>
            <a:ext cx="3996384" cy="2823792"/>
          </a:xfrm>
          <a:prstGeom prst="rect">
            <a:avLst/>
          </a:prstGeom>
        </p:spPr>
      </p:pic>
    </p:spTree>
    <p:extLst>
      <p:ext uri="{BB962C8B-B14F-4D97-AF65-F5344CB8AC3E}">
        <p14:creationId xmlns:p14="http://schemas.microsoft.com/office/powerpoint/2010/main" val="2734337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0FA66-F887-33CF-E720-37AF2752BAEB}"/>
              </a:ext>
            </a:extLst>
          </p:cNvPr>
          <p:cNvSpPr>
            <a:spLocks noGrp="1"/>
          </p:cNvSpPr>
          <p:nvPr>
            <p:ph type="title"/>
          </p:nvPr>
        </p:nvSpPr>
        <p:spPr/>
        <p:txBody>
          <a:bodyPr/>
          <a:lstStyle/>
          <a:p>
            <a:r>
              <a:rPr lang="fr-FR" dirty="0"/>
              <a:t>ABOUT THIS REPORT</a:t>
            </a:r>
          </a:p>
        </p:txBody>
      </p:sp>
      <p:sp>
        <p:nvSpPr>
          <p:cNvPr id="5" name="object 3">
            <a:extLst>
              <a:ext uri="{FF2B5EF4-FFF2-40B4-BE49-F238E27FC236}">
                <a16:creationId xmlns:a16="http://schemas.microsoft.com/office/drawing/2014/main" id="{155732F6-9692-E9BD-37B3-80F5758780D5}"/>
              </a:ext>
            </a:extLst>
          </p:cNvPr>
          <p:cNvSpPr txBox="1">
            <a:spLocks/>
          </p:cNvSpPr>
          <p:nvPr/>
        </p:nvSpPr>
        <p:spPr>
          <a:xfrm>
            <a:off x="1794293" y="2553509"/>
            <a:ext cx="19978779" cy="7926401"/>
          </a:xfrm>
          <a:prstGeom prst="rect">
            <a:avLst/>
          </a:prstGeom>
        </p:spPr>
        <p:txBody>
          <a:bodyPr vert="horz" wrap="square" lIns="0" tIns="13335" rIns="0" bIns="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R="5080" algn="just">
              <a:spcBef>
                <a:spcPts val="105"/>
              </a:spcBef>
            </a:pPr>
            <a:r>
              <a:rPr lang="en-US" sz="2800" dirty="0"/>
              <a:t>In</a:t>
            </a:r>
            <a:r>
              <a:rPr lang="en-US" sz="2800" spc="235" dirty="0"/>
              <a:t> </a:t>
            </a:r>
            <a:r>
              <a:rPr lang="en-US" sz="2800" dirty="0"/>
              <a:t>accordance</a:t>
            </a:r>
            <a:r>
              <a:rPr lang="en-US" sz="2800" spc="245" dirty="0"/>
              <a:t>  </a:t>
            </a:r>
            <a:r>
              <a:rPr lang="en-US" sz="2800" dirty="0"/>
              <a:t>with</a:t>
            </a:r>
            <a:r>
              <a:rPr lang="en-US" sz="2800" spc="240" dirty="0"/>
              <a:t>  </a:t>
            </a:r>
            <a:r>
              <a:rPr lang="en-US" sz="2800" dirty="0"/>
              <a:t>The</a:t>
            </a:r>
            <a:r>
              <a:rPr lang="en-US" sz="2800" spc="240" dirty="0"/>
              <a:t>  </a:t>
            </a:r>
            <a:r>
              <a:rPr lang="en-US" sz="2800" dirty="0"/>
              <a:t>Equality</a:t>
            </a:r>
            <a:r>
              <a:rPr lang="en-US" sz="2800" spc="235" dirty="0"/>
              <a:t>  </a:t>
            </a:r>
            <a:r>
              <a:rPr lang="en-US" sz="2800" dirty="0"/>
              <a:t>Act</a:t>
            </a:r>
            <a:r>
              <a:rPr lang="en-US" sz="2800" spc="240" dirty="0"/>
              <a:t>  </a:t>
            </a:r>
            <a:r>
              <a:rPr lang="en-US" sz="2800" dirty="0"/>
              <a:t>2010</a:t>
            </a:r>
            <a:r>
              <a:rPr lang="en-US" sz="2800" spc="235" dirty="0"/>
              <a:t>  </a:t>
            </a:r>
            <a:r>
              <a:rPr lang="en-US" sz="2800" dirty="0"/>
              <a:t>(Gender</a:t>
            </a:r>
            <a:r>
              <a:rPr lang="en-US" sz="2800" spc="240" dirty="0"/>
              <a:t>  </a:t>
            </a:r>
            <a:r>
              <a:rPr lang="en-US" sz="2800" dirty="0"/>
              <a:t>Pay</a:t>
            </a:r>
            <a:r>
              <a:rPr lang="en-US" sz="2800" spc="235" dirty="0"/>
              <a:t>  </a:t>
            </a:r>
            <a:r>
              <a:rPr lang="en-US" sz="2800" dirty="0"/>
              <a:t>Gap</a:t>
            </a:r>
            <a:r>
              <a:rPr lang="en-US" sz="2800" spc="240" dirty="0"/>
              <a:t>  </a:t>
            </a:r>
            <a:r>
              <a:rPr lang="en-US" sz="2800" spc="-10" dirty="0"/>
              <a:t>Information) </a:t>
            </a:r>
            <a:r>
              <a:rPr lang="en-US" sz="2800" dirty="0"/>
              <a:t>Regulations</a:t>
            </a:r>
            <a:r>
              <a:rPr lang="en-US" sz="2800" spc="305" dirty="0"/>
              <a:t> </a:t>
            </a:r>
            <a:r>
              <a:rPr lang="en-US" sz="2800" dirty="0"/>
              <a:t>2016</a:t>
            </a:r>
            <a:r>
              <a:rPr lang="en-US" sz="2800" spc="315" dirty="0"/>
              <a:t> </a:t>
            </a:r>
            <a:r>
              <a:rPr lang="en-US" sz="2800" dirty="0"/>
              <a:t>(UK),</a:t>
            </a:r>
            <a:r>
              <a:rPr lang="en-US" sz="2800" spc="315" dirty="0"/>
              <a:t> </a:t>
            </a:r>
            <a:r>
              <a:rPr lang="en-US" sz="2800" dirty="0"/>
              <a:t>(the</a:t>
            </a:r>
            <a:r>
              <a:rPr lang="en-US" sz="2800" spc="325" dirty="0"/>
              <a:t> </a:t>
            </a:r>
            <a:r>
              <a:rPr lang="en-US" sz="2800" dirty="0"/>
              <a:t>“Regulations”).</a:t>
            </a:r>
            <a:r>
              <a:rPr lang="en-US" sz="2800" spc="305" dirty="0"/>
              <a:t> </a:t>
            </a:r>
            <a:r>
              <a:rPr lang="en-US" sz="2800" dirty="0"/>
              <a:t>We</a:t>
            </a:r>
            <a:r>
              <a:rPr lang="en-US" sz="2800" spc="330" dirty="0"/>
              <a:t> </a:t>
            </a:r>
            <a:r>
              <a:rPr lang="en-US" sz="2800" dirty="0"/>
              <a:t>are</a:t>
            </a:r>
            <a:r>
              <a:rPr lang="en-US" sz="2800" spc="315" dirty="0"/>
              <a:t> </a:t>
            </a:r>
            <a:r>
              <a:rPr lang="en-US" sz="2800" dirty="0"/>
              <a:t>pleased</a:t>
            </a:r>
            <a:r>
              <a:rPr lang="en-US" sz="2800" spc="325" dirty="0"/>
              <a:t> </a:t>
            </a:r>
            <a:r>
              <a:rPr lang="en-US" sz="2800" dirty="0"/>
              <a:t>to</a:t>
            </a:r>
            <a:r>
              <a:rPr lang="en-US" sz="2800" spc="315" dirty="0"/>
              <a:t> </a:t>
            </a:r>
            <a:r>
              <a:rPr lang="en-US" sz="2800" dirty="0"/>
              <a:t>present</a:t>
            </a:r>
            <a:r>
              <a:rPr lang="en-US" sz="2800" spc="320" dirty="0"/>
              <a:t> </a:t>
            </a:r>
            <a:r>
              <a:rPr lang="en-US" sz="2800" dirty="0"/>
              <a:t>our</a:t>
            </a:r>
            <a:r>
              <a:rPr lang="en-US" sz="2800" spc="320" dirty="0"/>
              <a:t> </a:t>
            </a:r>
            <a:r>
              <a:rPr lang="en-US" sz="2800" spc="-20" dirty="0"/>
              <a:t>2023 </a:t>
            </a:r>
            <a:r>
              <a:rPr lang="en-US" sz="2800" dirty="0"/>
              <a:t>Gender</a:t>
            </a:r>
            <a:r>
              <a:rPr lang="en-US" sz="2800" spc="-35" dirty="0"/>
              <a:t> </a:t>
            </a:r>
            <a:r>
              <a:rPr lang="en-US" sz="2800" dirty="0"/>
              <a:t>Pay</a:t>
            </a:r>
            <a:r>
              <a:rPr lang="en-US" sz="2800" spc="-15" dirty="0"/>
              <a:t> </a:t>
            </a:r>
            <a:r>
              <a:rPr lang="en-US" sz="2800" dirty="0"/>
              <a:t>Gap</a:t>
            </a:r>
            <a:r>
              <a:rPr lang="en-US" sz="2800" spc="-15" dirty="0"/>
              <a:t> </a:t>
            </a:r>
            <a:r>
              <a:rPr lang="en-US" sz="2800" spc="-10" dirty="0"/>
              <a:t>Report.</a:t>
            </a:r>
          </a:p>
          <a:p>
            <a:pPr marL="0" marR="5080" indent="0" algn="just">
              <a:spcBef>
                <a:spcPts val="105"/>
              </a:spcBef>
              <a:buNone/>
            </a:pPr>
            <a:endParaRPr lang="en-US" sz="2800" spc="-10" dirty="0"/>
          </a:p>
          <a:p>
            <a:pPr marR="5080" algn="just">
              <a:spcBef>
                <a:spcPts val="5"/>
              </a:spcBef>
            </a:pPr>
            <a:r>
              <a:rPr lang="en-US" sz="2800" dirty="0"/>
              <a:t>At</a:t>
            </a:r>
            <a:r>
              <a:rPr lang="en-US" sz="2800" spc="390" dirty="0"/>
              <a:t> </a:t>
            </a:r>
            <a:r>
              <a:rPr lang="en-US" sz="2800" dirty="0"/>
              <a:t>Burts Snacks Ltd</a:t>
            </a:r>
            <a:r>
              <a:rPr lang="en-US" sz="2800" spc="395" dirty="0"/>
              <a:t> </a:t>
            </a:r>
            <a:r>
              <a:rPr lang="en-US" sz="2800" dirty="0"/>
              <a:t>we</a:t>
            </a:r>
            <a:r>
              <a:rPr lang="en-US" sz="2800" spc="400" dirty="0"/>
              <a:t> </a:t>
            </a:r>
            <a:r>
              <a:rPr lang="en-US" sz="2800" dirty="0"/>
              <a:t>are</a:t>
            </a:r>
            <a:r>
              <a:rPr lang="en-US" sz="2800" spc="390" dirty="0"/>
              <a:t> </a:t>
            </a:r>
            <a:r>
              <a:rPr lang="en-US" sz="2800" dirty="0"/>
              <a:t>committed</a:t>
            </a:r>
            <a:r>
              <a:rPr lang="en-US" sz="2800" spc="405" dirty="0"/>
              <a:t> </a:t>
            </a:r>
            <a:r>
              <a:rPr lang="en-US" sz="2800" dirty="0"/>
              <a:t>to</a:t>
            </a:r>
            <a:r>
              <a:rPr lang="en-US" sz="2800" spc="400" dirty="0"/>
              <a:t> </a:t>
            </a:r>
            <a:r>
              <a:rPr lang="en-US" sz="2800" dirty="0"/>
              <a:t>equal</a:t>
            </a:r>
            <a:r>
              <a:rPr lang="en-US" sz="2800" spc="400" dirty="0"/>
              <a:t> </a:t>
            </a:r>
            <a:r>
              <a:rPr lang="en-US" sz="2800" dirty="0"/>
              <a:t>pay</a:t>
            </a:r>
            <a:r>
              <a:rPr lang="en-US" sz="2800" spc="395" dirty="0"/>
              <a:t> </a:t>
            </a:r>
            <a:r>
              <a:rPr lang="en-US" sz="2800" dirty="0"/>
              <a:t>and</a:t>
            </a:r>
            <a:r>
              <a:rPr lang="en-US" sz="2800" spc="400" dirty="0"/>
              <a:t> </a:t>
            </a:r>
            <a:r>
              <a:rPr lang="en-US" sz="2800" dirty="0"/>
              <a:t>ensuring</a:t>
            </a:r>
            <a:r>
              <a:rPr lang="en-US" sz="2800" spc="405" dirty="0"/>
              <a:t> </a:t>
            </a:r>
            <a:r>
              <a:rPr lang="en-US" sz="2800" dirty="0"/>
              <a:t>all</a:t>
            </a:r>
            <a:r>
              <a:rPr lang="en-US" sz="2800" spc="395" dirty="0"/>
              <a:t> </a:t>
            </a:r>
            <a:r>
              <a:rPr lang="en-US" sz="2800" spc="-25" dirty="0"/>
              <a:t>our </a:t>
            </a:r>
            <a:r>
              <a:rPr lang="en-US" sz="2800" dirty="0"/>
              <a:t>colleagues</a:t>
            </a:r>
            <a:r>
              <a:rPr lang="en-US" sz="2800" spc="100" dirty="0"/>
              <a:t> </a:t>
            </a:r>
            <a:r>
              <a:rPr lang="en-US" sz="2800" dirty="0"/>
              <a:t>are</a:t>
            </a:r>
            <a:r>
              <a:rPr lang="en-US" sz="2800" spc="114" dirty="0"/>
              <a:t> </a:t>
            </a:r>
            <a:r>
              <a:rPr lang="en-US" sz="2800" dirty="0"/>
              <a:t>treated</a:t>
            </a:r>
            <a:r>
              <a:rPr lang="en-US" sz="2800" spc="105" dirty="0"/>
              <a:t> </a:t>
            </a:r>
            <a:r>
              <a:rPr lang="en-US" sz="2800" dirty="0"/>
              <a:t>fairly,</a:t>
            </a:r>
            <a:r>
              <a:rPr lang="en-US" sz="2800" spc="110" dirty="0"/>
              <a:t> </a:t>
            </a:r>
            <a:r>
              <a:rPr lang="en-US" sz="2800" dirty="0"/>
              <a:t>we</a:t>
            </a:r>
            <a:r>
              <a:rPr lang="en-US" sz="2800" spc="110" dirty="0"/>
              <a:t> </a:t>
            </a:r>
            <a:r>
              <a:rPr lang="en-US" sz="2800" dirty="0"/>
              <a:t>are</a:t>
            </a:r>
            <a:r>
              <a:rPr lang="en-US" sz="2800" spc="110" dirty="0"/>
              <a:t> </a:t>
            </a:r>
            <a:r>
              <a:rPr lang="en-US" sz="2800" dirty="0"/>
              <a:t>a</a:t>
            </a:r>
            <a:r>
              <a:rPr lang="en-US" sz="2800" spc="110" dirty="0"/>
              <a:t> </a:t>
            </a:r>
            <a:r>
              <a:rPr lang="en-US" sz="2800" dirty="0"/>
              <a:t>diverse</a:t>
            </a:r>
            <a:r>
              <a:rPr lang="en-US" sz="2800" spc="95" dirty="0"/>
              <a:t> </a:t>
            </a:r>
            <a:r>
              <a:rPr lang="en-US" sz="2800" dirty="0"/>
              <a:t>workforce</a:t>
            </a:r>
            <a:r>
              <a:rPr lang="en-US" sz="2800" spc="105" dirty="0"/>
              <a:t> </a:t>
            </a:r>
            <a:r>
              <a:rPr lang="en-US" sz="2800" dirty="0"/>
              <a:t>that</a:t>
            </a:r>
            <a:r>
              <a:rPr lang="en-US" sz="2800" spc="95" dirty="0"/>
              <a:t> </a:t>
            </a:r>
            <a:r>
              <a:rPr lang="en-US" sz="2800" dirty="0"/>
              <a:t>is</a:t>
            </a:r>
            <a:r>
              <a:rPr lang="en-US" sz="2800" spc="110" dirty="0"/>
              <a:t> </a:t>
            </a:r>
            <a:r>
              <a:rPr lang="en-US" sz="2800" dirty="0"/>
              <a:t>reflective</a:t>
            </a:r>
            <a:r>
              <a:rPr lang="en-US" sz="2800" spc="114" dirty="0"/>
              <a:t> </a:t>
            </a:r>
            <a:r>
              <a:rPr lang="en-US" sz="2800" dirty="0"/>
              <a:t>of</a:t>
            </a:r>
            <a:r>
              <a:rPr lang="en-US" sz="2800" spc="100" dirty="0"/>
              <a:t> </a:t>
            </a:r>
            <a:r>
              <a:rPr lang="en-US" sz="2800" dirty="0"/>
              <a:t>the</a:t>
            </a:r>
            <a:r>
              <a:rPr lang="en-US" sz="2800" spc="90" dirty="0"/>
              <a:t> </a:t>
            </a:r>
            <a:r>
              <a:rPr lang="en-US" sz="2800" spc="-25" dirty="0"/>
              <a:t>UK </a:t>
            </a:r>
            <a:r>
              <a:rPr lang="en-US" sz="2800" dirty="0"/>
              <a:t>population</a:t>
            </a:r>
            <a:r>
              <a:rPr lang="en-US" sz="2800" spc="-45" dirty="0"/>
              <a:t> </a:t>
            </a:r>
            <a:r>
              <a:rPr lang="en-US" sz="2800" dirty="0"/>
              <a:t>in</a:t>
            </a:r>
            <a:r>
              <a:rPr lang="en-US" sz="2800" spc="-20" dirty="0"/>
              <a:t> </a:t>
            </a:r>
            <a:r>
              <a:rPr lang="en-US" sz="2800" dirty="0"/>
              <a:t>which</a:t>
            </a:r>
            <a:r>
              <a:rPr lang="en-US" sz="2800" spc="-20" dirty="0"/>
              <a:t> </a:t>
            </a:r>
            <a:r>
              <a:rPr lang="en-US" sz="2800" dirty="0"/>
              <a:t>we</a:t>
            </a:r>
            <a:r>
              <a:rPr lang="en-US" sz="2800" spc="-25" dirty="0"/>
              <a:t> </a:t>
            </a:r>
            <a:r>
              <a:rPr lang="en-US" sz="2800" spc="-10" dirty="0"/>
              <a:t>operate.</a:t>
            </a:r>
          </a:p>
          <a:p>
            <a:pPr marL="0" marR="5080" indent="0" algn="just">
              <a:spcBef>
                <a:spcPts val="5"/>
              </a:spcBef>
              <a:buNone/>
            </a:pPr>
            <a:endParaRPr lang="en-US" sz="2800" spc="-10" dirty="0"/>
          </a:p>
          <a:p>
            <a:pPr marR="5080" algn="just">
              <a:spcBef>
                <a:spcPts val="5"/>
              </a:spcBef>
            </a:pPr>
            <a:r>
              <a:rPr lang="en-US" sz="2800" dirty="0"/>
              <a:t>Burts Snacks Ltd</a:t>
            </a:r>
            <a:r>
              <a:rPr lang="en-US" sz="2800" spc="459" dirty="0"/>
              <a:t> </a:t>
            </a:r>
            <a:r>
              <a:rPr lang="en-US" sz="2800" dirty="0"/>
              <a:t>is</a:t>
            </a:r>
            <a:r>
              <a:rPr lang="en-US" sz="2800" spc="465" dirty="0"/>
              <a:t> </a:t>
            </a:r>
            <a:r>
              <a:rPr lang="en-US" sz="2800" dirty="0"/>
              <a:t>part</a:t>
            </a:r>
            <a:r>
              <a:rPr lang="en-US" sz="2800" spc="445" dirty="0"/>
              <a:t> </a:t>
            </a:r>
            <a:r>
              <a:rPr lang="en-US" sz="2800" dirty="0"/>
              <a:t>of</a:t>
            </a:r>
            <a:r>
              <a:rPr lang="en-US" sz="2800" spc="455" dirty="0"/>
              <a:t> </a:t>
            </a:r>
            <a:r>
              <a:rPr lang="en-US" sz="2800" dirty="0"/>
              <a:t>the</a:t>
            </a:r>
            <a:r>
              <a:rPr lang="en-US" sz="2800" spc="450" dirty="0"/>
              <a:t> </a:t>
            </a:r>
            <a:r>
              <a:rPr lang="en-US" sz="2800" dirty="0"/>
              <a:t>Europe</a:t>
            </a:r>
            <a:r>
              <a:rPr lang="en-US" sz="2800" spc="459" dirty="0"/>
              <a:t> </a:t>
            </a:r>
            <a:r>
              <a:rPr lang="en-US" sz="2800" dirty="0"/>
              <a:t>Snacks</a:t>
            </a:r>
            <a:r>
              <a:rPr lang="en-US" sz="2800" spc="455" dirty="0"/>
              <a:t> </a:t>
            </a:r>
            <a:r>
              <a:rPr lang="en-US" sz="2800" dirty="0"/>
              <a:t>Group,</a:t>
            </a:r>
            <a:r>
              <a:rPr lang="en-US" sz="2800" spc="455" dirty="0"/>
              <a:t> </a:t>
            </a:r>
            <a:r>
              <a:rPr lang="en-US" sz="2800" dirty="0"/>
              <a:t>we</a:t>
            </a:r>
            <a:r>
              <a:rPr lang="en-US" sz="2800" spc="459" dirty="0"/>
              <a:t> </a:t>
            </a:r>
            <a:r>
              <a:rPr lang="en-US" sz="2800" dirty="0"/>
              <a:t>are</a:t>
            </a:r>
            <a:r>
              <a:rPr lang="en-US" sz="2800" spc="450" dirty="0"/>
              <a:t> </a:t>
            </a:r>
            <a:r>
              <a:rPr lang="en-US" sz="2800" dirty="0"/>
              <a:t>a</a:t>
            </a:r>
            <a:r>
              <a:rPr lang="en-US" sz="2800" spc="459" dirty="0"/>
              <a:t> </a:t>
            </a:r>
            <a:r>
              <a:rPr lang="en-US" sz="2800" spc="-10" dirty="0"/>
              <a:t>leading </a:t>
            </a:r>
            <a:r>
              <a:rPr lang="en-US" sz="2800" dirty="0"/>
              <a:t>manufacturer</a:t>
            </a:r>
            <a:r>
              <a:rPr lang="en-US" sz="2800" spc="135" dirty="0"/>
              <a:t> </a:t>
            </a:r>
            <a:r>
              <a:rPr lang="en-US" sz="2800" dirty="0"/>
              <a:t>of</a:t>
            </a:r>
            <a:r>
              <a:rPr lang="en-US" sz="2800" spc="150" dirty="0"/>
              <a:t> </a:t>
            </a:r>
            <a:r>
              <a:rPr lang="en-US" sz="2800" dirty="0"/>
              <a:t>crisps</a:t>
            </a:r>
            <a:r>
              <a:rPr lang="en-US" sz="2800" spc="150" dirty="0"/>
              <a:t> </a:t>
            </a:r>
            <a:r>
              <a:rPr lang="en-US" sz="2800" dirty="0"/>
              <a:t>and</a:t>
            </a:r>
            <a:r>
              <a:rPr lang="en-US" sz="2800" spc="160" dirty="0"/>
              <a:t> </a:t>
            </a:r>
            <a:r>
              <a:rPr lang="en-US" sz="2800" dirty="0"/>
              <a:t>snacks</a:t>
            </a:r>
            <a:r>
              <a:rPr lang="en-US" sz="2800" spc="165" dirty="0"/>
              <a:t> </a:t>
            </a:r>
            <a:r>
              <a:rPr lang="en-US" sz="2800" dirty="0"/>
              <a:t>with</a:t>
            </a:r>
            <a:r>
              <a:rPr lang="en-US" sz="2800" spc="160" dirty="0"/>
              <a:t> </a:t>
            </a:r>
            <a:r>
              <a:rPr lang="en-US" sz="2800" dirty="0"/>
              <a:t>unrivalled</a:t>
            </a:r>
            <a:r>
              <a:rPr lang="en-US" sz="2800" spc="170" dirty="0"/>
              <a:t> </a:t>
            </a:r>
            <a:r>
              <a:rPr lang="en-US" sz="2800" dirty="0"/>
              <a:t>quality,</a:t>
            </a:r>
            <a:r>
              <a:rPr lang="en-US" sz="2800" spc="145" dirty="0"/>
              <a:t> </a:t>
            </a:r>
            <a:r>
              <a:rPr lang="en-US" sz="2800" dirty="0"/>
              <a:t>innovation</a:t>
            </a:r>
            <a:r>
              <a:rPr lang="en-US" sz="2800" spc="160" dirty="0"/>
              <a:t> </a:t>
            </a:r>
            <a:r>
              <a:rPr lang="en-US" sz="2800" dirty="0"/>
              <a:t>and</a:t>
            </a:r>
            <a:r>
              <a:rPr lang="en-US" sz="2800" spc="145" dirty="0"/>
              <a:t> </a:t>
            </a:r>
            <a:r>
              <a:rPr lang="en-US" sz="2800" spc="-10" dirty="0"/>
              <a:t>customer </a:t>
            </a:r>
            <a:r>
              <a:rPr lang="en-US" sz="2800" dirty="0"/>
              <a:t>service</a:t>
            </a:r>
            <a:r>
              <a:rPr lang="en-US" sz="2800" spc="320" dirty="0"/>
              <a:t> </a:t>
            </a:r>
            <a:r>
              <a:rPr lang="en-US" sz="2800" dirty="0"/>
              <a:t>and</a:t>
            </a:r>
            <a:r>
              <a:rPr lang="en-US" sz="2800" spc="300" dirty="0"/>
              <a:t> </a:t>
            </a:r>
            <a:r>
              <a:rPr lang="en-US" sz="2800" dirty="0"/>
              <a:t>are</a:t>
            </a:r>
            <a:r>
              <a:rPr lang="en-US" sz="2800" spc="305" dirty="0"/>
              <a:t> </a:t>
            </a:r>
            <a:r>
              <a:rPr lang="en-US" sz="2800" dirty="0"/>
              <a:t>positioned</a:t>
            </a:r>
            <a:r>
              <a:rPr lang="en-US" sz="2800" spc="300" dirty="0"/>
              <a:t> </a:t>
            </a:r>
            <a:r>
              <a:rPr lang="en-US" sz="2800" dirty="0"/>
              <a:t>as</a:t>
            </a:r>
            <a:r>
              <a:rPr lang="en-US" sz="2800" spc="315" dirty="0"/>
              <a:t> </a:t>
            </a:r>
            <a:r>
              <a:rPr lang="en-US" sz="2800" dirty="0"/>
              <a:t>the</a:t>
            </a:r>
            <a:r>
              <a:rPr lang="en-US" sz="2800" spc="320" dirty="0"/>
              <a:t> </a:t>
            </a:r>
            <a:r>
              <a:rPr lang="en-US" sz="2800" dirty="0"/>
              <a:t>partner</a:t>
            </a:r>
            <a:r>
              <a:rPr lang="en-US" sz="2800" spc="305" dirty="0"/>
              <a:t> </a:t>
            </a:r>
            <a:r>
              <a:rPr lang="en-US" sz="2800" dirty="0"/>
              <a:t>of</a:t>
            </a:r>
            <a:r>
              <a:rPr lang="en-US" sz="2800" spc="305" dirty="0"/>
              <a:t> </a:t>
            </a:r>
            <a:r>
              <a:rPr lang="en-US" sz="2800" dirty="0"/>
              <a:t>choice</a:t>
            </a:r>
            <a:r>
              <a:rPr lang="en-US" sz="2800" spc="305" dirty="0"/>
              <a:t> </a:t>
            </a:r>
            <a:r>
              <a:rPr lang="en-US" sz="2800" dirty="0"/>
              <a:t>for</a:t>
            </a:r>
            <a:r>
              <a:rPr lang="en-US" sz="2800" spc="300" dirty="0"/>
              <a:t> </a:t>
            </a:r>
            <a:r>
              <a:rPr lang="en-US" sz="2800" dirty="0"/>
              <a:t>customers</a:t>
            </a:r>
            <a:r>
              <a:rPr lang="en-US" sz="2800" spc="325" dirty="0"/>
              <a:t> </a:t>
            </a:r>
            <a:r>
              <a:rPr lang="en-US" sz="2800" dirty="0"/>
              <a:t>in</a:t>
            </a:r>
            <a:r>
              <a:rPr lang="en-US" sz="2800" spc="315" dirty="0"/>
              <a:t> </a:t>
            </a:r>
            <a:r>
              <a:rPr lang="en-US" sz="2800" dirty="0"/>
              <a:t>the</a:t>
            </a:r>
            <a:r>
              <a:rPr lang="en-US" sz="2800" spc="315" dirty="0"/>
              <a:t> </a:t>
            </a:r>
            <a:r>
              <a:rPr lang="en-US" sz="2800" dirty="0"/>
              <a:t>UK</a:t>
            </a:r>
            <a:r>
              <a:rPr lang="en-US" sz="2800" spc="300" dirty="0"/>
              <a:t> </a:t>
            </a:r>
            <a:r>
              <a:rPr lang="en-US" sz="2800" spc="-25" dirty="0"/>
              <a:t>and </a:t>
            </a:r>
            <a:r>
              <a:rPr lang="en-US" sz="2800" dirty="0"/>
              <a:t>overseas.</a:t>
            </a:r>
            <a:r>
              <a:rPr lang="en-US" sz="2800" spc="175" dirty="0"/>
              <a:t> </a:t>
            </a:r>
            <a:r>
              <a:rPr lang="en-US" sz="2800" dirty="0"/>
              <a:t>We</a:t>
            </a:r>
            <a:r>
              <a:rPr lang="en-US" sz="2800" spc="210" dirty="0"/>
              <a:t> </a:t>
            </a:r>
            <a:r>
              <a:rPr lang="en-US" sz="2800" dirty="0"/>
              <a:t>have</a:t>
            </a:r>
            <a:r>
              <a:rPr lang="en-US" sz="2800" spc="210" dirty="0"/>
              <a:t> </a:t>
            </a:r>
            <a:r>
              <a:rPr lang="en-US" sz="2800" dirty="0"/>
              <a:t>2</a:t>
            </a:r>
            <a:r>
              <a:rPr lang="en-US" sz="2800" spc="195" dirty="0"/>
              <a:t> </a:t>
            </a:r>
            <a:r>
              <a:rPr lang="en-US" sz="2800" dirty="0"/>
              <a:t>manufacturing</a:t>
            </a:r>
            <a:r>
              <a:rPr lang="en-US" sz="2800" spc="204" dirty="0"/>
              <a:t> </a:t>
            </a:r>
            <a:r>
              <a:rPr lang="en-US" sz="2800" dirty="0"/>
              <a:t>sites</a:t>
            </a:r>
            <a:r>
              <a:rPr lang="en-US" sz="2800" spc="215" dirty="0"/>
              <a:t> </a:t>
            </a:r>
            <a:r>
              <a:rPr lang="en-US" sz="2800" dirty="0"/>
              <a:t>in</a:t>
            </a:r>
            <a:r>
              <a:rPr lang="en-US" sz="2800" spc="204" dirty="0"/>
              <a:t> </a:t>
            </a:r>
            <a:r>
              <a:rPr lang="en-US" sz="2800" dirty="0"/>
              <a:t>the</a:t>
            </a:r>
            <a:r>
              <a:rPr lang="en-US" sz="2800" spc="210" dirty="0"/>
              <a:t> </a:t>
            </a:r>
            <a:r>
              <a:rPr lang="en-US" sz="2800" dirty="0"/>
              <a:t>UK</a:t>
            </a:r>
            <a:r>
              <a:rPr lang="en-US" sz="2800" spc="200" dirty="0"/>
              <a:t> </a:t>
            </a:r>
            <a:r>
              <a:rPr lang="en-US" sz="2800" dirty="0"/>
              <a:t>and</a:t>
            </a:r>
            <a:r>
              <a:rPr lang="en-US" sz="2800" spc="210" dirty="0"/>
              <a:t> </a:t>
            </a:r>
            <a:r>
              <a:rPr lang="en-US" sz="2800" dirty="0"/>
              <a:t>supply</a:t>
            </a:r>
            <a:r>
              <a:rPr lang="en-US" sz="2800" spc="200" dirty="0"/>
              <a:t> </a:t>
            </a:r>
            <a:r>
              <a:rPr lang="en-US" sz="2800" dirty="0"/>
              <a:t>most</a:t>
            </a:r>
            <a:r>
              <a:rPr lang="en-US" sz="2800" spc="195" dirty="0"/>
              <a:t> </a:t>
            </a:r>
            <a:r>
              <a:rPr lang="en-US" sz="2800" dirty="0"/>
              <a:t>of</a:t>
            </a:r>
            <a:r>
              <a:rPr lang="en-US" sz="2800" spc="200" dirty="0"/>
              <a:t> </a:t>
            </a:r>
            <a:r>
              <a:rPr lang="en-US" sz="2800" dirty="0"/>
              <a:t>the</a:t>
            </a:r>
            <a:r>
              <a:rPr lang="en-US" sz="2800" spc="200" dirty="0"/>
              <a:t> </a:t>
            </a:r>
            <a:r>
              <a:rPr lang="en-US" sz="2800" spc="-10" dirty="0"/>
              <a:t>major </a:t>
            </a:r>
            <a:r>
              <a:rPr lang="en-US" sz="2800" dirty="0"/>
              <a:t>supermarkets</a:t>
            </a:r>
            <a:r>
              <a:rPr lang="en-US" sz="2800" spc="405" dirty="0"/>
              <a:t> </a:t>
            </a:r>
            <a:r>
              <a:rPr lang="en-US" sz="2800" dirty="0"/>
              <a:t>in</a:t>
            </a:r>
            <a:r>
              <a:rPr lang="en-US" sz="2800" spc="420" dirty="0"/>
              <a:t> </a:t>
            </a:r>
            <a:r>
              <a:rPr lang="en-US" sz="2800" dirty="0"/>
              <a:t>the</a:t>
            </a:r>
            <a:r>
              <a:rPr lang="en-US" sz="2800" spc="415" dirty="0"/>
              <a:t> </a:t>
            </a:r>
            <a:r>
              <a:rPr lang="en-US" sz="2800" dirty="0"/>
              <a:t>UK.</a:t>
            </a:r>
            <a:r>
              <a:rPr lang="en-US" sz="2800" spc="405" dirty="0"/>
              <a:t> </a:t>
            </a:r>
            <a:r>
              <a:rPr lang="en-US" sz="2800" dirty="0"/>
              <a:t>We</a:t>
            </a:r>
            <a:r>
              <a:rPr lang="en-US" sz="2800" spc="405" dirty="0"/>
              <a:t> </a:t>
            </a:r>
            <a:r>
              <a:rPr lang="en-US" sz="2800" dirty="0"/>
              <a:t>continue</a:t>
            </a:r>
            <a:r>
              <a:rPr lang="en-US" sz="2800" spc="409" dirty="0"/>
              <a:t> </a:t>
            </a:r>
            <a:r>
              <a:rPr lang="en-US" sz="2800" dirty="0"/>
              <a:t>to</a:t>
            </a:r>
            <a:r>
              <a:rPr lang="en-US" sz="2800" spc="425" dirty="0"/>
              <a:t> </a:t>
            </a:r>
            <a:r>
              <a:rPr lang="en-US" sz="2800" dirty="0"/>
              <a:t>work</a:t>
            </a:r>
            <a:r>
              <a:rPr lang="en-US" sz="2800" spc="420" dirty="0"/>
              <a:t> </a:t>
            </a:r>
            <a:r>
              <a:rPr lang="en-US" sz="2800" dirty="0"/>
              <a:t>hard</a:t>
            </a:r>
            <a:r>
              <a:rPr lang="en-US" sz="2800" spc="420" dirty="0"/>
              <a:t> </a:t>
            </a:r>
            <a:r>
              <a:rPr lang="en-US" sz="2800" dirty="0"/>
              <a:t>to</a:t>
            </a:r>
            <a:r>
              <a:rPr lang="en-US" sz="2800" spc="425" dirty="0"/>
              <a:t> </a:t>
            </a:r>
            <a:r>
              <a:rPr lang="en-US" sz="2800" dirty="0"/>
              <a:t>ensure</a:t>
            </a:r>
            <a:r>
              <a:rPr lang="en-US" sz="2800" spc="409" dirty="0"/>
              <a:t> </a:t>
            </a:r>
            <a:r>
              <a:rPr lang="en-US" sz="2800" dirty="0"/>
              <a:t>that</a:t>
            </a:r>
            <a:r>
              <a:rPr lang="en-US" sz="2800" spc="409" dirty="0"/>
              <a:t> </a:t>
            </a:r>
            <a:r>
              <a:rPr lang="en-US" sz="2800" dirty="0"/>
              <a:t>Burts Snacks Foods</a:t>
            </a:r>
            <a:r>
              <a:rPr lang="en-US" sz="2800" spc="300" dirty="0"/>
              <a:t> </a:t>
            </a:r>
            <a:r>
              <a:rPr lang="en-US" sz="2800" dirty="0"/>
              <a:t>Ltd</a:t>
            </a:r>
            <a:r>
              <a:rPr lang="en-US" sz="2800" spc="305" dirty="0"/>
              <a:t> </a:t>
            </a:r>
            <a:r>
              <a:rPr lang="en-US" sz="2800" dirty="0"/>
              <a:t>is</a:t>
            </a:r>
            <a:r>
              <a:rPr lang="en-US" sz="2800" spc="305" dirty="0"/>
              <a:t> </a:t>
            </a:r>
            <a:r>
              <a:rPr lang="en-US" sz="2800" dirty="0"/>
              <a:t>a</a:t>
            </a:r>
            <a:r>
              <a:rPr lang="en-US" sz="2800" spc="295" dirty="0"/>
              <a:t> </a:t>
            </a:r>
            <a:r>
              <a:rPr lang="en-US" sz="2800" dirty="0"/>
              <a:t>great</a:t>
            </a:r>
            <a:r>
              <a:rPr lang="en-US" sz="2800" spc="295" dirty="0"/>
              <a:t> </a:t>
            </a:r>
            <a:r>
              <a:rPr lang="en-US" sz="2800" dirty="0"/>
              <a:t>place</a:t>
            </a:r>
            <a:r>
              <a:rPr lang="en-US" sz="2800" spc="310" dirty="0"/>
              <a:t> </a:t>
            </a:r>
            <a:r>
              <a:rPr lang="en-US" sz="2800" dirty="0"/>
              <a:t>to</a:t>
            </a:r>
            <a:r>
              <a:rPr lang="en-US" sz="2800" spc="300" dirty="0"/>
              <a:t> </a:t>
            </a:r>
            <a:r>
              <a:rPr lang="en-US" sz="2800" dirty="0"/>
              <a:t>work</a:t>
            </a:r>
            <a:r>
              <a:rPr lang="en-US" sz="2800" spc="305" dirty="0"/>
              <a:t> </a:t>
            </a:r>
            <a:r>
              <a:rPr lang="en-US" sz="2800" dirty="0"/>
              <a:t>and</a:t>
            </a:r>
            <a:r>
              <a:rPr lang="en-US" sz="2800" spc="310" dirty="0"/>
              <a:t> </a:t>
            </a:r>
            <a:r>
              <a:rPr lang="en-US" sz="2800" dirty="0"/>
              <a:t>are</a:t>
            </a:r>
            <a:r>
              <a:rPr lang="en-US" sz="2800" spc="290" dirty="0"/>
              <a:t> </a:t>
            </a:r>
            <a:r>
              <a:rPr lang="en-US" sz="2800" dirty="0"/>
              <a:t>committed</a:t>
            </a:r>
            <a:r>
              <a:rPr lang="en-US" sz="2800" spc="295" dirty="0"/>
              <a:t> </a:t>
            </a:r>
            <a:r>
              <a:rPr lang="en-US" sz="2800" dirty="0"/>
              <a:t>to</a:t>
            </a:r>
            <a:r>
              <a:rPr lang="en-US" sz="2800" spc="300" dirty="0"/>
              <a:t> </a:t>
            </a:r>
            <a:r>
              <a:rPr lang="en-US" sz="2800" dirty="0"/>
              <a:t>continuing</a:t>
            </a:r>
            <a:r>
              <a:rPr lang="en-US" sz="2800" spc="315" dirty="0"/>
              <a:t> </a:t>
            </a:r>
            <a:r>
              <a:rPr lang="en-US" sz="2800" dirty="0"/>
              <a:t>to</a:t>
            </a:r>
            <a:r>
              <a:rPr lang="en-US" sz="2800" spc="285" dirty="0"/>
              <a:t> </a:t>
            </a:r>
            <a:r>
              <a:rPr lang="en-US" sz="2800" dirty="0"/>
              <a:t>close</a:t>
            </a:r>
            <a:r>
              <a:rPr lang="en-US" sz="2800" spc="305" dirty="0"/>
              <a:t> </a:t>
            </a:r>
            <a:r>
              <a:rPr lang="en-US" sz="2800" spc="-25" dirty="0"/>
              <a:t>our </a:t>
            </a:r>
            <a:r>
              <a:rPr lang="en-US" sz="2800" dirty="0"/>
              <a:t>gender</a:t>
            </a:r>
            <a:r>
              <a:rPr lang="en-US" sz="2800" spc="-25" dirty="0"/>
              <a:t> </a:t>
            </a:r>
            <a:r>
              <a:rPr lang="en-US" sz="2800" dirty="0"/>
              <a:t>pay</a:t>
            </a:r>
            <a:r>
              <a:rPr lang="en-US" sz="2800" spc="-25" dirty="0"/>
              <a:t> </a:t>
            </a:r>
            <a:r>
              <a:rPr lang="en-US" sz="2800" spc="-20" dirty="0"/>
              <a:t>gap.</a:t>
            </a:r>
          </a:p>
          <a:p>
            <a:pPr marL="0" marR="5080" indent="0" algn="just">
              <a:spcBef>
                <a:spcPts val="5"/>
              </a:spcBef>
              <a:buNone/>
            </a:pPr>
            <a:endParaRPr lang="en-US" sz="2800" spc="-20" dirty="0"/>
          </a:p>
          <a:p>
            <a:pPr>
              <a:lnSpc>
                <a:spcPct val="118000"/>
              </a:lnSpc>
              <a:spcAft>
                <a:spcPts val="600"/>
              </a:spcAft>
            </a:pPr>
            <a:r>
              <a:rPr lang="en-US" sz="2800" kern="1400" dirty="0">
                <a:solidFill>
                  <a:srgbClr val="000000"/>
                </a:solidFill>
                <a:effectLst/>
                <a:highlight>
                  <a:srgbClr val="FFFF00"/>
                </a:highlight>
                <a:ea typeface="Times New Roman" panose="02020603050405020304" pitchFamily="18" charset="0"/>
              </a:rPr>
              <a:t>Our gender pay gap has </a:t>
            </a:r>
            <a:r>
              <a:rPr lang="en-US" sz="2800" kern="1400" dirty="0">
                <a:solidFill>
                  <a:srgbClr val="000000"/>
                </a:solidFill>
                <a:highlight>
                  <a:srgbClr val="FFFF00"/>
                </a:highlight>
                <a:ea typeface="Times New Roman" panose="02020603050405020304" pitchFamily="18" charset="0"/>
              </a:rPr>
              <a:t>de</a:t>
            </a:r>
            <a:r>
              <a:rPr lang="en-US" sz="2800" kern="1400" dirty="0">
                <a:solidFill>
                  <a:srgbClr val="000000"/>
                </a:solidFill>
                <a:effectLst/>
                <a:highlight>
                  <a:srgbClr val="FFFF00"/>
                </a:highlight>
                <a:ea typeface="Times New Roman" panose="02020603050405020304" pitchFamily="18" charset="0"/>
              </a:rPr>
              <a:t>creased from 6.87% at April 2023 to 6.6%. This is higher than the National Average which is 4.9% for 2022.</a:t>
            </a:r>
          </a:p>
          <a:p>
            <a:pPr>
              <a:lnSpc>
                <a:spcPct val="118000"/>
              </a:lnSpc>
              <a:spcAft>
                <a:spcPts val="600"/>
              </a:spcAft>
            </a:pPr>
            <a:r>
              <a:rPr lang="en-US" sz="2800" kern="1400" dirty="0">
                <a:solidFill>
                  <a:srgbClr val="000000"/>
                </a:solidFill>
                <a:effectLst/>
                <a:highlight>
                  <a:srgbClr val="FFFF00"/>
                </a:highlight>
                <a:ea typeface="Times New Roman" panose="02020603050405020304" pitchFamily="18" charset="0"/>
              </a:rPr>
              <a:t>We are pleased to see there has been a </a:t>
            </a:r>
            <a:r>
              <a:rPr lang="en-US" sz="2800" kern="1400" dirty="0">
                <a:solidFill>
                  <a:srgbClr val="000000"/>
                </a:solidFill>
                <a:highlight>
                  <a:srgbClr val="FFFF00"/>
                </a:highlight>
                <a:ea typeface="Times New Roman" panose="02020603050405020304" pitchFamily="18" charset="0"/>
              </a:rPr>
              <a:t>decrease and will </a:t>
            </a:r>
            <a:r>
              <a:rPr lang="en-US" sz="2800" kern="1400" dirty="0">
                <a:solidFill>
                  <a:srgbClr val="000000"/>
                </a:solidFill>
                <a:effectLst/>
                <a:highlight>
                  <a:srgbClr val="FFFF00"/>
                </a:highlight>
                <a:ea typeface="Times New Roman" panose="02020603050405020304" pitchFamily="18" charset="0"/>
              </a:rPr>
              <a:t>remain committed to providing an environment which supports a vibrant diverse workforce across our business, which is fair and transparent. </a:t>
            </a:r>
            <a:endParaRPr lang="en-GB" sz="2800" kern="1400" dirty="0">
              <a:solidFill>
                <a:srgbClr val="000000"/>
              </a:solidFill>
              <a:effectLst/>
              <a:highlight>
                <a:srgbClr val="FFFF00"/>
              </a:highlight>
              <a:ea typeface="Times New Roman" panose="02020603050405020304" pitchFamily="18" charset="0"/>
            </a:endParaRPr>
          </a:p>
          <a:p>
            <a:pPr marR="5080" algn="just">
              <a:spcBef>
                <a:spcPts val="5"/>
              </a:spcBef>
            </a:pPr>
            <a:endParaRPr lang="en-US" sz="2400" spc="-20" dirty="0"/>
          </a:p>
        </p:txBody>
      </p:sp>
    </p:spTree>
    <p:extLst>
      <p:ext uri="{BB962C8B-B14F-4D97-AF65-F5344CB8AC3E}">
        <p14:creationId xmlns:p14="http://schemas.microsoft.com/office/powerpoint/2010/main" val="1021748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0FA66-F887-33CF-E720-37AF2752BAEB}"/>
              </a:ext>
            </a:extLst>
          </p:cNvPr>
          <p:cNvSpPr>
            <a:spLocks noGrp="1"/>
          </p:cNvSpPr>
          <p:nvPr>
            <p:ph type="title"/>
          </p:nvPr>
        </p:nvSpPr>
        <p:spPr/>
        <p:txBody>
          <a:bodyPr/>
          <a:lstStyle/>
          <a:p>
            <a:r>
              <a:rPr lang="fr-FR" dirty="0"/>
              <a:t>MEAN &amp; MEDIAN GENDER PAY GAP</a:t>
            </a:r>
          </a:p>
        </p:txBody>
      </p:sp>
      <p:sp>
        <p:nvSpPr>
          <p:cNvPr id="8" name="object 6">
            <a:extLst>
              <a:ext uri="{FF2B5EF4-FFF2-40B4-BE49-F238E27FC236}">
                <a16:creationId xmlns:a16="http://schemas.microsoft.com/office/drawing/2014/main" id="{3FA4234F-68AF-8849-10DA-1CB0FF4EECEB}"/>
              </a:ext>
            </a:extLst>
          </p:cNvPr>
          <p:cNvSpPr txBox="1"/>
          <p:nvPr/>
        </p:nvSpPr>
        <p:spPr>
          <a:xfrm>
            <a:off x="2395111" y="2449740"/>
            <a:ext cx="4298987" cy="444352"/>
          </a:xfrm>
          <a:prstGeom prst="rect">
            <a:avLst/>
          </a:prstGeom>
        </p:spPr>
        <p:txBody>
          <a:bodyPr vert="horz" wrap="square" lIns="0" tIns="13335" rIns="0" bIns="0" rtlCol="0">
            <a:spAutoFit/>
          </a:bodyPr>
          <a:lstStyle/>
          <a:p>
            <a:pPr marL="12700">
              <a:spcBef>
                <a:spcPts val="105"/>
              </a:spcBef>
            </a:pPr>
            <a:r>
              <a:rPr sz="2800" b="1" kern="0" dirty="0">
                <a:solidFill>
                  <a:srgbClr val="672B7E"/>
                </a:solidFill>
                <a:cs typeface="Arial"/>
              </a:rPr>
              <a:t>Hourly</a:t>
            </a:r>
            <a:r>
              <a:rPr sz="2800" b="1" kern="0" spc="-45" dirty="0">
                <a:solidFill>
                  <a:srgbClr val="672B7E"/>
                </a:solidFill>
                <a:cs typeface="Arial"/>
              </a:rPr>
              <a:t> </a:t>
            </a:r>
            <a:r>
              <a:rPr lang="en-GB" sz="2800" b="1" kern="0" spc="-45" dirty="0">
                <a:solidFill>
                  <a:srgbClr val="672B7E"/>
                </a:solidFill>
                <a:cs typeface="Arial"/>
              </a:rPr>
              <a:t>P</a:t>
            </a:r>
            <a:r>
              <a:rPr sz="2800" b="1" kern="0" dirty="0">
                <a:solidFill>
                  <a:srgbClr val="672B7E"/>
                </a:solidFill>
                <a:cs typeface="Arial"/>
              </a:rPr>
              <a:t>ay</a:t>
            </a:r>
            <a:r>
              <a:rPr sz="2800" b="1" kern="0" spc="-40" dirty="0">
                <a:solidFill>
                  <a:srgbClr val="672B7E"/>
                </a:solidFill>
                <a:cs typeface="Arial"/>
              </a:rPr>
              <a:t> </a:t>
            </a:r>
            <a:r>
              <a:rPr sz="2800" b="1" kern="0" spc="-10" dirty="0">
                <a:solidFill>
                  <a:srgbClr val="672B7E"/>
                </a:solidFill>
                <a:cs typeface="Arial"/>
              </a:rPr>
              <a:t>Information</a:t>
            </a:r>
            <a:endParaRPr sz="2800" kern="0" dirty="0">
              <a:solidFill>
                <a:sysClr val="windowText" lastClr="000000"/>
              </a:solidFill>
              <a:cs typeface="Arial"/>
            </a:endParaRPr>
          </a:p>
        </p:txBody>
      </p:sp>
      <p:sp>
        <p:nvSpPr>
          <p:cNvPr id="9" name="object 7">
            <a:extLst>
              <a:ext uri="{FF2B5EF4-FFF2-40B4-BE49-F238E27FC236}">
                <a16:creationId xmlns:a16="http://schemas.microsoft.com/office/drawing/2014/main" id="{0EE10838-D5AA-ACBD-4E6A-2FA27C382DBD}"/>
              </a:ext>
            </a:extLst>
          </p:cNvPr>
          <p:cNvSpPr txBox="1"/>
          <p:nvPr/>
        </p:nvSpPr>
        <p:spPr>
          <a:xfrm>
            <a:off x="11879186" y="2493089"/>
            <a:ext cx="3044512" cy="444352"/>
          </a:xfrm>
          <a:prstGeom prst="rect">
            <a:avLst/>
          </a:prstGeom>
        </p:spPr>
        <p:txBody>
          <a:bodyPr vert="horz" wrap="square" lIns="0" tIns="13335" rIns="0" bIns="0" rtlCol="0">
            <a:spAutoFit/>
          </a:bodyPr>
          <a:lstStyle/>
          <a:p>
            <a:pPr marL="12700">
              <a:spcBef>
                <a:spcPts val="105"/>
              </a:spcBef>
            </a:pPr>
            <a:r>
              <a:rPr sz="2800" b="1" kern="0" dirty="0">
                <a:solidFill>
                  <a:srgbClr val="672B7E"/>
                </a:solidFill>
                <a:cs typeface="Arial"/>
              </a:rPr>
              <a:t>Pay</a:t>
            </a:r>
            <a:r>
              <a:rPr sz="2800" b="1" kern="0" spc="-20" dirty="0">
                <a:solidFill>
                  <a:srgbClr val="672B7E"/>
                </a:solidFill>
                <a:cs typeface="Arial"/>
              </a:rPr>
              <a:t> </a:t>
            </a:r>
            <a:r>
              <a:rPr sz="2800" b="1" kern="0" spc="-10" dirty="0">
                <a:solidFill>
                  <a:srgbClr val="672B7E"/>
                </a:solidFill>
                <a:cs typeface="Arial"/>
              </a:rPr>
              <a:t>Quartiles</a:t>
            </a:r>
            <a:endParaRPr sz="2800" kern="0" dirty="0">
              <a:solidFill>
                <a:sysClr val="windowText" lastClr="000000"/>
              </a:solidFill>
              <a:cs typeface="Arial"/>
            </a:endParaRPr>
          </a:p>
        </p:txBody>
      </p:sp>
      <p:sp>
        <p:nvSpPr>
          <p:cNvPr id="10" name="object 8">
            <a:extLst>
              <a:ext uri="{FF2B5EF4-FFF2-40B4-BE49-F238E27FC236}">
                <a16:creationId xmlns:a16="http://schemas.microsoft.com/office/drawing/2014/main" id="{FCAF5CF2-B083-BAAF-2822-627A0ED6C226}"/>
              </a:ext>
            </a:extLst>
          </p:cNvPr>
          <p:cNvSpPr txBox="1"/>
          <p:nvPr/>
        </p:nvSpPr>
        <p:spPr>
          <a:xfrm>
            <a:off x="2395111" y="6874755"/>
            <a:ext cx="4428450" cy="444352"/>
          </a:xfrm>
          <a:prstGeom prst="rect">
            <a:avLst/>
          </a:prstGeom>
        </p:spPr>
        <p:txBody>
          <a:bodyPr vert="horz" wrap="square" lIns="0" tIns="13335" rIns="0" bIns="0" rtlCol="0">
            <a:spAutoFit/>
          </a:bodyPr>
          <a:lstStyle/>
          <a:p>
            <a:pPr marL="12700">
              <a:spcBef>
                <a:spcPts val="105"/>
              </a:spcBef>
            </a:pPr>
            <a:r>
              <a:rPr sz="2800" b="1" kern="0" dirty="0">
                <a:solidFill>
                  <a:srgbClr val="672B7E"/>
                </a:solidFill>
                <a:cs typeface="Arial"/>
              </a:rPr>
              <a:t>Bonus</a:t>
            </a:r>
            <a:r>
              <a:rPr sz="2800" b="1" kern="0" spc="-50" dirty="0">
                <a:solidFill>
                  <a:srgbClr val="672B7E"/>
                </a:solidFill>
                <a:cs typeface="Arial"/>
              </a:rPr>
              <a:t> </a:t>
            </a:r>
            <a:r>
              <a:rPr sz="2800" b="1" kern="0" spc="-10" dirty="0">
                <a:solidFill>
                  <a:srgbClr val="672B7E"/>
                </a:solidFill>
                <a:cs typeface="Arial"/>
              </a:rPr>
              <a:t>Information</a:t>
            </a:r>
            <a:endParaRPr sz="2800" kern="0" dirty="0">
              <a:solidFill>
                <a:sysClr val="windowText" lastClr="000000"/>
              </a:solidFill>
              <a:cs typeface="Arial"/>
            </a:endParaRPr>
          </a:p>
        </p:txBody>
      </p:sp>
      <p:graphicFrame>
        <p:nvGraphicFramePr>
          <p:cNvPr id="11" name="Table 10">
            <a:extLst>
              <a:ext uri="{FF2B5EF4-FFF2-40B4-BE49-F238E27FC236}">
                <a16:creationId xmlns:a16="http://schemas.microsoft.com/office/drawing/2014/main" id="{285E8188-96E5-11A7-8671-79FBDEEBE4F0}"/>
              </a:ext>
            </a:extLst>
          </p:cNvPr>
          <p:cNvGraphicFramePr>
            <a:graphicFrameLocks noGrp="1"/>
          </p:cNvGraphicFramePr>
          <p:nvPr>
            <p:extLst>
              <p:ext uri="{D42A27DB-BD31-4B8C-83A1-F6EECF244321}">
                <p14:modId xmlns:p14="http://schemas.microsoft.com/office/powerpoint/2010/main" val="1374368374"/>
              </p:ext>
            </p:extLst>
          </p:nvPr>
        </p:nvGraphicFramePr>
        <p:xfrm>
          <a:off x="1170697" y="3417517"/>
          <a:ext cx="7490224" cy="2578120"/>
        </p:xfrm>
        <a:graphic>
          <a:graphicData uri="http://schemas.openxmlformats.org/drawingml/2006/table">
            <a:tbl>
              <a:tblPr firstRow="1" firstCol="1" bandRow="1"/>
              <a:tblGrid>
                <a:gridCol w="5966790">
                  <a:extLst>
                    <a:ext uri="{9D8B030D-6E8A-4147-A177-3AD203B41FA5}">
                      <a16:colId xmlns:a16="http://schemas.microsoft.com/office/drawing/2014/main" val="1133039097"/>
                    </a:ext>
                  </a:extLst>
                </a:gridCol>
                <a:gridCol w="1523434">
                  <a:extLst>
                    <a:ext uri="{9D8B030D-6E8A-4147-A177-3AD203B41FA5}">
                      <a16:colId xmlns:a16="http://schemas.microsoft.com/office/drawing/2014/main" val="815024569"/>
                    </a:ext>
                  </a:extLst>
                </a:gridCol>
              </a:tblGrid>
              <a:tr h="1289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Mean hourly pay difference between Male and Female employees</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9050" cap="flat" cmpd="sng" algn="ctr">
                      <a:solidFill>
                        <a:srgbClr val="E7E6E6"/>
                      </a:solidFill>
                      <a:prstDash val="solid"/>
                      <a:round/>
                      <a:headEnd type="none" w="med" len="med"/>
                      <a:tailEnd type="none" w="med" len="med"/>
                    </a:lnR>
                    <a:lnT>
                      <a:noFill/>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200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a:noFill/>
                    </a:lnR>
                    <a:lnT>
                      <a:noFill/>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2539998407"/>
                  </a:ext>
                </a:extLst>
              </a:tr>
              <a:tr h="128906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Median hourly pay difference between male and female employees</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200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3.3%</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a:noFill/>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1420784571"/>
                  </a:ext>
                </a:extLst>
              </a:tr>
            </a:tbl>
          </a:graphicData>
        </a:graphic>
      </p:graphicFrame>
      <p:graphicFrame>
        <p:nvGraphicFramePr>
          <p:cNvPr id="12" name="Table 11">
            <a:extLst>
              <a:ext uri="{FF2B5EF4-FFF2-40B4-BE49-F238E27FC236}">
                <a16:creationId xmlns:a16="http://schemas.microsoft.com/office/drawing/2014/main" id="{5F4B3C65-69E9-B65E-2BBB-321262974ECF}"/>
              </a:ext>
            </a:extLst>
          </p:cNvPr>
          <p:cNvGraphicFramePr>
            <a:graphicFrameLocks noGrp="1"/>
          </p:cNvGraphicFramePr>
          <p:nvPr>
            <p:extLst>
              <p:ext uri="{D42A27DB-BD31-4B8C-83A1-F6EECF244321}">
                <p14:modId xmlns:p14="http://schemas.microsoft.com/office/powerpoint/2010/main" val="3439216250"/>
              </p:ext>
            </p:extLst>
          </p:nvPr>
        </p:nvGraphicFramePr>
        <p:xfrm>
          <a:off x="1170697" y="7720364"/>
          <a:ext cx="7490223" cy="3422352"/>
        </p:xfrm>
        <a:graphic>
          <a:graphicData uri="http://schemas.openxmlformats.org/drawingml/2006/table">
            <a:tbl>
              <a:tblPr firstRow="1" firstCol="1" bandRow="1"/>
              <a:tblGrid>
                <a:gridCol w="6168420">
                  <a:extLst>
                    <a:ext uri="{9D8B030D-6E8A-4147-A177-3AD203B41FA5}">
                      <a16:colId xmlns:a16="http://schemas.microsoft.com/office/drawing/2014/main" val="3268683714"/>
                    </a:ext>
                  </a:extLst>
                </a:gridCol>
                <a:gridCol w="1321803">
                  <a:extLst>
                    <a:ext uri="{9D8B030D-6E8A-4147-A177-3AD203B41FA5}">
                      <a16:colId xmlns:a16="http://schemas.microsoft.com/office/drawing/2014/main" val="3370766012"/>
                    </a:ext>
                  </a:extLst>
                </a:gridCol>
              </a:tblGrid>
              <a:tr h="36388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Mean gender pay gap - Bonus pay in the 12 months</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52.4%</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4010549879"/>
                  </a:ext>
                </a:extLst>
              </a:tr>
              <a:tr h="50443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Median gender pay gap - Bonus pay in the 12 months </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-41.1%</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2809402187"/>
                  </a:ext>
                </a:extLst>
              </a:tr>
              <a:tr h="8753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The proportion of male paid a bonus in the 12 months </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3858217298"/>
                  </a:ext>
                </a:extLst>
              </a:tr>
              <a:tr h="8753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The proportion female employees paid a bonus in the 12 months </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1187400537"/>
                  </a:ext>
                </a:extLst>
              </a:tr>
            </a:tbl>
          </a:graphicData>
        </a:graphic>
      </p:graphicFrame>
      <p:graphicFrame>
        <p:nvGraphicFramePr>
          <p:cNvPr id="14" name="Table 13">
            <a:extLst>
              <a:ext uri="{FF2B5EF4-FFF2-40B4-BE49-F238E27FC236}">
                <a16:creationId xmlns:a16="http://schemas.microsoft.com/office/drawing/2014/main" id="{04F72C04-4424-F128-CD17-0A98E60DB4B7}"/>
              </a:ext>
            </a:extLst>
          </p:cNvPr>
          <p:cNvGraphicFramePr>
            <a:graphicFrameLocks noGrp="1"/>
          </p:cNvGraphicFramePr>
          <p:nvPr>
            <p:extLst>
              <p:ext uri="{D42A27DB-BD31-4B8C-83A1-F6EECF244321}">
                <p14:modId xmlns:p14="http://schemas.microsoft.com/office/powerpoint/2010/main" val="3107541217"/>
              </p:ext>
            </p:extLst>
          </p:nvPr>
        </p:nvGraphicFramePr>
        <p:xfrm>
          <a:off x="10558073" y="3417518"/>
          <a:ext cx="12491708" cy="2578119"/>
        </p:xfrm>
        <a:graphic>
          <a:graphicData uri="http://schemas.openxmlformats.org/drawingml/2006/table">
            <a:tbl>
              <a:tblPr firstRow="1" firstCol="1" bandRow="1"/>
              <a:tblGrid>
                <a:gridCol w="2911223">
                  <a:extLst>
                    <a:ext uri="{9D8B030D-6E8A-4147-A177-3AD203B41FA5}">
                      <a16:colId xmlns:a16="http://schemas.microsoft.com/office/drawing/2014/main" val="642345897"/>
                    </a:ext>
                  </a:extLst>
                </a:gridCol>
                <a:gridCol w="1750685">
                  <a:extLst>
                    <a:ext uri="{9D8B030D-6E8A-4147-A177-3AD203B41FA5}">
                      <a16:colId xmlns:a16="http://schemas.microsoft.com/office/drawing/2014/main" val="2129062315"/>
                    </a:ext>
                  </a:extLst>
                </a:gridCol>
                <a:gridCol w="2427775">
                  <a:extLst>
                    <a:ext uri="{9D8B030D-6E8A-4147-A177-3AD203B41FA5}">
                      <a16:colId xmlns:a16="http://schemas.microsoft.com/office/drawing/2014/main" val="675538804"/>
                    </a:ext>
                  </a:extLst>
                </a:gridCol>
                <a:gridCol w="2427775">
                  <a:extLst>
                    <a:ext uri="{9D8B030D-6E8A-4147-A177-3AD203B41FA5}">
                      <a16:colId xmlns:a16="http://schemas.microsoft.com/office/drawing/2014/main" val="663715447"/>
                    </a:ext>
                  </a:extLst>
                </a:gridCol>
                <a:gridCol w="1501716">
                  <a:extLst>
                    <a:ext uri="{9D8B030D-6E8A-4147-A177-3AD203B41FA5}">
                      <a16:colId xmlns:a16="http://schemas.microsoft.com/office/drawing/2014/main" val="3357650757"/>
                    </a:ext>
                  </a:extLst>
                </a:gridCol>
                <a:gridCol w="1472534">
                  <a:extLst>
                    <a:ext uri="{9D8B030D-6E8A-4147-A177-3AD203B41FA5}">
                      <a16:colId xmlns:a16="http://schemas.microsoft.com/office/drawing/2014/main" val="964346521"/>
                    </a:ext>
                  </a:extLst>
                </a:gridCol>
              </a:tblGrid>
              <a:tr h="13474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Gender Split</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Lower Quartile</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a:noFill/>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Lower Middle Quartile</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Upper Middle Quartile</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Upper Quartile</a:t>
                      </a:r>
                      <a:endParaRPr lang="en-GB" sz="2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n-GB" sz="2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a:noFill/>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615823243"/>
                  </a:ext>
                </a:extLst>
              </a:tr>
              <a:tr h="615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Female</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34.1%</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31.8%</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35.2%</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24.7%</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31.4%</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2152695297"/>
                  </a:ext>
                </a:extLst>
              </a:tr>
              <a:tr h="6153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18000"/>
                        </a:lnSpc>
                        <a:spcAft>
                          <a:spcPts val="600"/>
                        </a:spcAft>
                      </a:pPr>
                      <a:r>
                        <a:rPr lang="en-GB" sz="2400" b="1" kern="140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Male</a:t>
                      </a:r>
                      <a:endParaRPr lang="en-GB" sz="2400" kern="14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65.9%</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68.2%</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64.8%</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75.3%</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w="19050" cap="flat" cmpd="sng" algn="ctr">
                      <a:solidFill>
                        <a:srgbClr val="E7E6E6"/>
                      </a:solidFill>
                      <a:prstDash val="solid"/>
                      <a:round/>
                      <a:headEnd type="none" w="med" len="med"/>
                      <a:tailEnd type="none" w="med" len="med"/>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8000"/>
                        </a:lnSpc>
                        <a:spcAft>
                          <a:spcPts val="600"/>
                        </a:spcAft>
                      </a:pPr>
                      <a:r>
                        <a:rPr lang="en-GB" sz="2400" b="1"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68.6%</a:t>
                      </a:r>
                      <a:endParaRPr lang="en-GB" sz="24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9050" cap="flat" cmpd="sng" algn="ctr">
                      <a:solidFill>
                        <a:srgbClr val="E7E6E6"/>
                      </a:solidFill>
                      <a:prstDash val="solid"/>
                      <a:round/>
                      <a:headEnd type="none" w="med" len="med"/>
                      <a:tailEnd type="none" w="med" len="med"/>
                    </a:lnL>
                    <a:lnR>
                      <a:noFill/>
                    </a:lnR>
                    <a:lnT w="19050" cap="flat" cmpd="sng" algn="ctr">
                      <a:solidFill>
                        <a:srgbClr val="E7E6E6"/>
                      </a:solidFill>
                      <a:prstDash val="solid"/>
                      <a:round/>
                      <a:headEnd type="none" w="med" len="med"/>
                      <a:tailEnd type="none" w="med" len="med"/>
                    </a:lnT>
                    <a:lnB w="19050" cap="flat" cmpd="sng" algn="ctr">
                      <a:solidFill>
                        <a:srgbClr val="E7E6E6"/>
                      </a:solidFill>
                      <a:prstDash val="solid"/>
                      <a:round/>
                      <a:headEnd type="none" w="med" len="med"/>
                      <a:tailEnd type="none" w="med" len="med"/>
                    </a:lnB>
                    <a:lnTlToBr w="12700" cmpd="sng">
                      <a:noFill/>
                      <a:prstDash val="solid"/>
                    </a:lnTlToBr>
                    <a:lnBlToTr w="12700" cmpd="sng">
                      <a:noFill/>
                      <a:prstDash val="solid"/>
                    </a:lnBlToTr>
                    <a:solidFill>
                      <a:srgbClr val="FFD966"/>
                    </a:solidFill>
                  </a:tcPr>
                </a:tc>
                <a:extLst>
                  <a:ext uri="{0D108BD9-81ED-4DB2-BD59-A6C34878D82A}">
                    <a16:rowId xmlns:a16="http://schemas.microsoft.com/office/drawing/2014/main" val="425645063"/>
                  </a:ext>
                </a:extLst>
              </a:tr>
            </a:tbl>
          </a:graphicData>
        </a:graphic>
      </p:graphicFrame>
      <p:sp>
        <p:nvSpPr>
          <p:cNvPr id="15" name="object 9">
            <a:extLst>
              <a:ext uri="{FF2B5EF4-FFF2-40B4-BE49-F238E27FC236}">
                <a16:creationId xmlns:a16="http://schemas.microsoft.com/office/drawing/2014/main" id="{41A0549A-978E-2525-3DF9-5F7645809D6A}"/>
              </a:ext>
            </a:extLst>
          </p:cNvPr>
          <p:cNvSpPr txBox="1"/>
          <p:nvPr/>
        </p:nvSpPr>
        <p:spPr>
          <a:xfrm>
            <a:off x="11879185" y="7787554"/>
            <a:ext cx="9462565" cy="4075475"/>
          </a:xfrm>
          <a:prstGeom prst="rect">
            <a:avLst/>
          </a:prstGeom>
        </p:spPr>
        <p:txBody>
          <a:bodyPr vert="horz" wrap="square" lIns="0" tIns="12700" rIns="0" bIns="0" rtlCol="0">
            <a:spAutoFit/>
          </a:bodyPr>
          <a:lstStyle/>
          <a:p>
            <a:pPr marL="12700">
              <a:spcBef>
                <a:spcPts val="100"/>
              </a:spcBef>
            </a:pPr>
            <a:r>
              <a:rPr sz="2400" b="1" kern="0" dirty="0">
                <a:solidFill>
                  <a:srgbClr val="800080"/>
                </a:solidFill>
                <a:latin typeface="Arial"/>
                <a:cs typeface="Arial"/>
              </a:rPr>
              <a:t>What</a:t>
            </a:r>
            <a:r>
              <a:rPr sz="2400" b="1" kern="0" spc="-30" dirty="0">
                <a:solidFill>
                  <a:srgbClr val="800080"/>
                </a:solidFill>
                <a:latin typeface="Arial"/>
                <a:cs typeface="Arial"/>
              </a:rPr>
              <a:t> </a:t>
            </a:r>
            <a:r>
              <a:rPr sz="2400" b="1" kern="0" dirty="0">
                <a:solidFill>
                  <a:srgbClr val="800080"/>
                </a:solidFill>
                <a:latin typeface="Arial"/>
                <a:cs typeface="Arial"/>
              </a:rPr>
              <a:t>does</a:t>
            </a:r>
            <a:r>
              <a:rPr sz="2400" b="1" kern="0" spc="-40" dirty="0">
                <a:solidFill>
                  <a:srgbClr val="800080"/>
                </a:solidFill>
                <a:latin typeface="Arial"/>
                <a:cs typeface="Arial"/>
              </a:rPr>
              <a:t> </a:t>
            </a:r>
            <a:r>
              <a:rPr sz="2400" b="1" kern="0" dirty="0">
                <a:solidFill>
                  <a:srgbClr val="800080"/>
                </a:solidFill>
                <a:latin typeface="Arial"/>
                <a:cs typeface="Arial"/>
              </a:rPr>
              <a:t>this</a:t>
            </a:r>
            <a:r>
              <a:rPr sz="2400" b="1" kern="0" spc="-50" dirty="0">
                <a:solidFill>
                  <a:srgbClr val="800080"/>
                </a:solidFill>
                <a:latin typeface="Arial"/>
                <a:cs typeface="Arial"/>
              </a:rPr>
              <a:t> </a:t>
            </a:r>
            <a:r>
              <a:rPr sz="2400" b="1" kern="0" dirty="0">
                <a:solidFill>
                  <a:srgbClr val="800080"/>
                </a:solidFill>
                <a:latin typeface="Arial"/>
                <a:cs typeface="Arial"/>
              </a:rPr>
              <a:t>say</a:t>
            </a:r>
            <a:r>
              <a:rPr sz="2400" b="1" kern="0" spc="-45" dirty="0">
                <a:solidFill>
                  <a:srgbClr val="800080"/>
                </a:solidFill>
                <a:latin typeface="Arial"/>
                <a:cs typeface="Arial"/>
              </a:rPr>
              <a:t> </a:t>
            </a:r>
            <a:r>
              <a:rPr sz="2400" b="1" kern="0" dirty="0">
                <a:solidFill>
                  <a:srgbClr val="800080"/>
                </a:solidFill>
                <a:latin typeface="Arial"/>
                <a:cs typeface="Arial"/>
              </a:rPr>
              <a:t>about</a:t>
            </a:r>
            <a:r>
              <a:rPr sz="2400" b="1" kern="0" spc="-40" dirty="0">
                <a:solidFill>
                  <a:srgbClr val="800080"/>
                </a:solidFill>
                <a:latin typeface="Arial"/>
                <a:cs typeface="Arial"/>
              </a:rPr>
              <a:t> </a:t>
            </a:r>
            <a:r>
              <a:rPr sz="2400" b="1" kern="0" dirty="0">
                <a:solidFill>
                  <a:srgbClr val="800080"/>
                </a:solidFill>
                <a:latin typeface="Arial"/>
                <a:cs typeface="Arial"/>
              </a:rPr>
              <a:t>our</a:t>
            </a:r>
            <a:r>
              <a:rPr sz="2400" b="1" kern="0" spc="-20" dirty="0">
                <a:solidFill>
                  <a:srgbClr val="800080"/>
                </a:solidFill>
                <a:latin typeface="Arial"/>
                <a:cs typeface="Arial"/>
              </a:rPr>
              <a:t> </a:t>
            </a:r>
            <a:r>
              <a:rPr sz="2400" b="1" kern="0" spc="-10" dirty="0">
                <a:solidFill>
                  <a:srgbClr val="800080"/>
                </a:solidFill>
                <a:latin typeface="Arial"/>
                <a:cs typeface="Arial"/>
              </a:rPr>
              <a:t>Company?</a:t>
            </a:r>
            <a:endParaRPr sz="2400" kern="0" dirty="0">
              <a:solidFill>
                <a:sysClr val="windowText" lastClr="000000"/>
              </a:solidFill>
              <a:latin typeface="Arial"/>
              <a:cs typeface="Arial"/>
            </a:endParaRPr>
          </a:p>
          <a:p>
            <a:pPr>
              <a:spcBef>
                <a:spcPts val="15"/>
              </a:spcBef>
            </a:pPr>
            <a:endParaRPr sz="2400" kern="0" dirty="0">
              <a:solidFill>
                <a:sysClr val="windowText" lastClr="000000"/>
              </a:solidFill>
              <a:latin typeface="Arial"/>
              <a:cs typeface="Arial"/>
            </a:endParaRPr>
          </a:p>
          <a:p>
            <a:pPr marL="299085" indent="-286385">
              <a:buFontTx/>
              <a:buChar char="•"/>
              <a:tabLst>
                <a:tab pos="299085" algn="l"/>
              </a:tabLst>
            </a:pPr>
            <a:r>
              <a:rPr sz="2400" kern="0" dirty="0">
                <a:solidFill>
                  <a:srgbClr val="800080"/>
                </a:solidFill>
                <a:highlight>
                  <a:srgbClr val="FFFF00"/>
                </a:highlight>
                <a:latin typeface="Arial"/>
                <a:cs typeface="Arial"/>
              </a:rPr>
              <a:t>Our</a:t>
            </a:r>
            <a:r>
              <a:rPr sz="2400" kern="0" spc="-2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gender</a:t>
            </a:r>
            <a:r>
              <a:rPr sz="2400" kern="0" spc="-3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pay</a:t>
            </a:r>
            <a:r>
              <a:rPr sz="2400" kern="0" spc="-1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gap</a:t>
            </a:r>
            <a:r>
              <a:rPr sz="2400" kern="0" spc="-2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is</a:t>
            </a:r>
            <a:r>
              <a:rPr sz="2400" kern="0" spc="-1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influenced</a:t>
            </a:r>
            <a:r>
              <a:rPr sz="2400" kern="0" spc="-4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by</a:t>
            </a:r>
            <a:r>
              <a:rPr sz="2400" kern="0" spc="-1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the</a:t>
            </a:r>
            <a:r>
              <a:rPr sz="2400" kern="0" spc="-2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demographics</a:t>
            </a:r>
            <a:r>
              <a:rPr sz="2400" kern="0" spc="-5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of</a:t>
            </a:r>
            <a:r>
              <a:rPr sz="2400" kern="0" spc="-2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our</a:t>
            </a:r>
            <a:r>
              <a:rPr sz="2400" kern="0" spc="-15" dirty="0">
                <a:solidFill>
                  <a:srgbClr val="800080"/>
                </a:solidFill>
                <a:highlight>
                  <a:srgbClr val="FFFF00"/>
                </a:highlight>
                <a:latin typeface="Arial"/>
                <a:cs typeface="Arial"/>
              </a:rPr>
              <a:t> </a:t>
            </a:r>
            <a:r>
              <a:rPr sz="2400" kern="0" spc="-10" dirty="0">
                <a:solidFill>
                  <a:srgbClr val="800080"/>
                </a:solidFill>
                <a:highlight>
                  <a:srgbClr val="FFFF00"/>
                </a:highlight>
                <a:latin typeface="Arial"/>
                <a:cs typeface="Arial"/>
              </a:rPr>
              <a:t>business</a:t>
            </a:r>
            <a:endParaRPr sz="2400" kern="0" dirty="0">
              <a:solidFill>
                <a:sysClr val="windowText" lastClr="000000"/>
              </a:solidFill>
              <a:highlight>
                <a:srgbClr val="FFFF00"/>
              </a:highlight>
              <a:latin typeface="Arial"/>
              <a:cs typeface="Arial"/>
            </a:endParaRPr>
          </a:p>
          <a:p>
            <a:pPr marL="299085" marR="247015" indent="-287020">
              <a:buFontTx/>
              <a:buChar char="•"/>
              <a:tabLst>
                <a:tab pos="299085" algn="l"/>
              </a:tabLst>
            </a:pPr>
            <a:r>
              <a:rPr sz="2400" kern="0" dirty="0">
                <a:solidFill>
                  <a:srgbClr val="800080"/>
                </a:solidFill>
                <a:highlight>
                  <a:srgbClr val="FFFF00"/>
                </a:highlight>
                <a:latin typeface="Arial"/>
                <a:cs typeface="Arial"/>
              </a:rPr>
              <a:t>Overall</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our</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workforce</a:t>
            </a:r>
            <a:r>
              <a:rPr sz="2400" kern="0" spc="-3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was</a:t>
            </a:r>
            <a:r>
              <a:rPr sz="2400" kern="0" spc="-10" dirty="0">
                <a:solidFill>
                  <a:srgbClr val="800080"/>
                </a:solidFill>
                <a:highlight>
                  <a:srgbClr val="FFFF00"/>
                </a:highlight>
                <a:latin typeface="Arial"/>
                <a:cs typeface="Arial"/>
              </a:rPr>
              <a:t> </a:t>
            </a:r>
            <a:r>
              <a:rPr sz="2400" kern="0">
                <a:solidFill>
                  <a:srgbClr val="800080"/>
                </a:solidFill>
                <a:highlight>
                  <a:srgbClr val="FFFF00"/>
                </a:highlight>
                <a:latin typeface="Arial"/>
                <a:cs typeface="Arial"/>
              </a:rPr>
              <a:t>6</a:t>
            </a:r>
            <a:r>
              <a:rPr lang="en-US" sz="2400" kern="0">
                <a:solidFill>
                  <a:srgbClr val="800080"/>
                </a:solidFill>
                <a:highlight>
                  <a:srgbClr val="FFFF00"/>
                </a:highlight>
                <a:latin typeface="Arial"/>
                <a:cs typeface="Arial"/>
              </a:rPr>
              <a:t>8.6</a:t>
            </a:r>
            <a:r>
              <a:rPr sz="2400" kern="0">
                <a:solidFill>
                  <a:srgbClr val="800080"/>
                </a:solidFill>
                <a:highlight>
                  <a:srgbClr val="FFFF00"/>
                </a:highlight>
                <a:latin typeface="Arial"/>
                <a:cs typeface="Arial"/>
              </a:rPr>
              <a:t>%</a:t>
            </a:r>
            <a:r>
              <a:rPr sz="2400" kern="0" spc="-35">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male</a:t>
            </a:r>
            <a:r>
              <a:rPr sz="2400" kern="0" spc="-1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and</a:t>
            </a:r>
            <a:r>
              <a:rPr sz="2400" kern="0" spc="-20" dirty="0">
                <a:solidFill>
                  <a:srgbClr val="800080"/>
                </a:solidFill>
                <a:highlight>
                  <a:srgbClr val="FFFF00"/>
                </a:highlight>
                <a:latin typeface="Arial"/>
                <a:cs typeface="Arial"/>
              </a:rPr>
              <a:t> </a:t>
            </a:r>
            <a:r>
              <a:rPr lang="en-US" sz="2400" kern="0" dirty="0">
                <a:solidFill>
                  <a:srgbClr val="800080"/>
                </a:solidFill>
                <a:highlight>
                  <a:srgbClr val="FFFF00"/>
                </a:highlight>
                <a:latin typeface="Arial"/>
                <a:cs typeface="Arial"/>
              </a:rPr>
              <a:t>31.4</a:t>
            </a:r>
            <a:r>
              <a:rPr sz="2400" kern="0" dirty="0">
                <a:solidFill>
                  <a:srgbClr val="800080"/>
                </a:solidFill>
                <a:highlight>
                  <a:srgbClr val="FFFF00"/>
                </a:highlight>
                <a:latin typeface="Arial"/>
                <a:cs typeface="Arial"/>
              </a:rPr>
              <a:t>%</a:t>
            </a:r>
            <a:r>
              <a:rPr sz="2400" kern="0" spc="-4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female.</a:t>
            </a:r>
            <a:r>
              <a:rPr sz="2400" kern="0" spc="-6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This</a:t>
            </a:r>
            <a:r>
              <a:rPr sz="2400" kern="0" spc="-20" dirty="0">
                <a:solidFill>
                  <a:srgbClr val="800080"/>
                </a:solidFill>
                <a:highlight>
                  <a:srgbClr val="FFFF00"/>
                </a:highlight>
                <a:latin typeface="Arial"/>
                <a:cs typeface="Arial"/>
              </a:rPr>
              <a:t> </a:t>
            </a:r>
            <a:r>
              <a:rPr sz="2400" kern="0" spc="-25" dirty="0">
                <a:solidFill>
                  <a:srgbClr val="800080"/>
                </a:solidFill>
                <a:highlight>
                  <a:srgbClr val="FFFF00"/>
                </a:highlight>
                <a:latin typeface="Arial"/>
                <a:cs typeface="Arial"/>
              </a:rPr>
              <a:t>is </a:t>
            </a:r>
            <a:r>
              <a:rPr sz="2400" kern="0" dirty="0">
                <a:solidFill>
                  <a:srgbClr val="800080"/>
                </a:solidFill>
                <a:highlight>
                  <a:srgbClr val="FFFF00"/>
                </a:highlight>
                <a:latin typeface="Arial"/>
                <a:cs typeface="Arial"/>
              </a:rPr>
              <a:t>partly</a:t>
            </a:r>
            <a:r>
              <a:rPr sz="2400" kern="0" spc="-4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attributed</a:t>
            </a:r>
            <a:r>
              <a:rPr sz="2400" kern="0" spc="-5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to</a:t>
            </a:r>
            <a:r>
              <a:rPr sz="2400" kern="0" spc="-3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the</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manual</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labour</a:t>
            </a:r>
            <a:r>
              <a:rPr sz="2400" kern="0" spc="-4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of</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the</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roles</a:t>
            </a:r>
            <a:r>
              <a:rPr sz="2400" kern="0" spc="-3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and</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the</a:t>
            </a:r>
            <a:r>
              <a:rPr sz="2400" kern="0" spc="-20" dirty="0">
                <a:solidFill>
                  <a:srgbClr val="800080"/>
                </a:solidFill>
                <a:highlight>
                  <a:srgbClr val="FFFF00"/>
                </a:highlight>
                <a:latin typeface="Arial"/>
                <a:cs typeface="Arial"/>
              </a:rPr>
              <a:t> </a:t>
            </a:r>
            <a:r>
              <a:rPr sz="2400" kern="0" spc="-10" dirty="0">
                <a:solidFill>
                  <a:srgbClr val="800080"/>
                </a:solidFill>
                <a:highlight>
                  <a:srgbClr val="FFFF00"/>
                </a:highlight>
                <a:latin typeface="Arial"/>
                <a:cs typeface="Arial"/>
              </a:rPr>
              <a:t>social </a:t>
            </a:r>
            <a:r>
              <a:rPr sz="2400" kern="0" dirty="0">
                <a:solidFill>
                  <a:srgbClr val="800080"/>
                </a:solidFill>
                <a:highlight>
                  <a:srgbClr val="FFFF00"/>
                </a:highlight>
                <a:latin typeface="Arial"/>
                <a:cs typeface="Arial"/>
              </a:rPr>
              <a:t>anthropology</a:t>
            </a:r>
            <a:r>
              <a:rPr sz="2400" kern="0" spc="-5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and</a:t>
            </a:r>
            <a:r>
              <a:rPr sz="2400" kern="0" spc="-2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culture</a:t>
            </a:r>
            <a:r>
              <a:rPr sz="2400" kern="0" spc="-4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of</a:t>
            </a:r>
            <a:r>
              <a:rPr sz="2400" kern="0" spc="-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our</a:t>
            </a:r>
            <a:r>
              <a:rPr sz="2400" kern="0" spc="-20" dirty="0">
                <a:solidFill>
                  <a:srgbClr val="800080"/>
                </a:solidFill>
                <a:highlight>
                  <a:srgbClr val="FFFF00"/>
                </a:highlight>
                <a:latin typeface="Arial"/>
                <a:cs typeface="Arial"/>
              </a:rPr>
              <a:t> </a:t>
            </a:r>
            <a:r>
              <a:rPr sz="2400" kern="0" spc="-10" dirty="0">
                <a:solidFill>
                  <a:srgbClr val="800080"/>
                </a:solidFill>
                <a:highlight>
                  <a:srgbClr val="FFFF00"/>
                </a:highlight>
                <a:latin typeface="Arial"/>
                <a:cs typeface="Arial"/>
              </a:rPr>
              <a:t>employees</a:t>
            </a:r>
            <a:endParaRPr sz="2400" kern="0" dirty="0">
              <a:solidFill>
                <a:sysClr val="windowText" lastClr="000000"/>
              </a:solidFill>
              <a:highlight>
                <a:srgbClr val="FFFF00"/>
              </a:highlight>
              <a:latin typeface="Arial"/>
              <a:cs typeface="Arial"/>
            </a:endParaRPr>
          </a:p>
          <a:p>
            <a:pPr marL="299085" marR="383540" indent="-287020">
              <a:buFontTx/>
              <a:buChar char="•"/>
              <a:tabLst>
                <a:tab pos="299085" algn="l"/>
              </a:tabLst>
            </a:pPr>
            <a:r>
              <a:rPr sz="2400" kern="0" dirty="0">
                <a:solidFill>
                  <a:srgbClr val="800080"/>
                </a:solidFill>
                <a:highlight>
                  <a:srgbClr val="FFFF00"/>
                </a:highlight>
                <a:latin typeface="Arial"/>
                <a:cs typeface="Arial"/>
              </a:rPr>
              <a:t>A</a:t>
            </a:r>
            <a:r>
              <a:rPr sz="2400" kern="0" spc="-8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higher</a:t>
            </a:r>
            <a:r>
              <a:rPr sz="2400" kern="0" spc="-4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proportion</a:t>
            </a:r>
            <a:r>
              <a:rPr sz="2400" kern="0" spc="-5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of</a:t>
            </a:r>
            <a:r>
              <a:rPr sz="2400" kern="0" spc="-1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men</a:t>
            </a:r>
            <a:r>
              <a:rPr sz="2400" kern="0" spc="-3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than</a:t>
            </a:r>
            <a:r>
              <a:rPr sz="2400" kern="0" spc="-4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women in</a:t>
            </a:r>
            <a:r>
              <a:rPr sz="2400" kern="0" spc="-30" dirty="0">
                <a:solidFill>
                  <a:srgbClr val="800080"/>
                </a:solidFill>
                <a:highlight>
                  <a:srgbClr val="FFFF00"/>
                </a:highlight>
                <a:latin typeface="Arial"/>
                <a:cs typeface="Arial"/>
              </a:rPr>
              <a:t> </a:t>
            </a:r>
            <a:r>
              <a:rPr sz="2400" kern="0" spc="-10" dirty="0">
                <a:solidFill>
                  <a:srgbClr val="800080"/>
                </a:solidFill>
                <a:highlight>
                  <a:srgbClr val="FFFF00"/>
                </a:highlight>
                <a:latin typeface="Arial"/>
                <a:cs typeface="Arial"/>
              </a:rPr>
              <a:t>shift-</a:t>
            </a:r>
            <a:r>
              <a:rPr sz="2400" kern="0" dirty="0">
                <a:solidFill>
                  <a:srgbClr val="800080"/>
                </a:solidFill>
                <a:highlight>
                  <a:srgbClr val="FFFF00"/>
                </a:highlight>
                <a:latin typeface="Arial"/>
                <a:cs typeface="Arial"/>
              </a:rPr>
              <a:t>based</a:t>
            </a:r>
            <a:r>
              <a:rPr sz="2400" kern="0" spc="-5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roles,</a:t>
            </a:r>
            <a:r>
              <a:rPr sz="2400" kern="0" spc="-45" dirty="0">
                <a:solidFill>
                  <a:srgbClr val="800080"/>
                </a:solidFill>
                <a:highlight>
                  <a:srgbClr val="FFFF00"/>
                </a:highlight>
                <a:latin typeface="Arial"/>
                <a:cs typeface="Arial"/>
              </a:rPr>
              <a:t> </a:t>
            </a:r>
            <a:r>
              <a:rPr sz="2400" kern="0" spc="-10" dirty="0">
                <a:solidFill>
                  <a:srgbClr val="800080"/>
                </a:solidFill>
                <a:highlight>
                  <a:srgbClr val="FFFF00"/>
                </a:highlight>
                <a:latin typeface="Arial"/>
                <a:cs typeface="Arial"/>
              </a:rPr>
              <a:t>which </a:t>
            </a:r>
            <a:r>
              <a:rPr sz="2400" kern="0" dirty="0">
                <a:solidFill>
                  <a:srgbClr val="800080"/>
                </a:solidFill>
                <a:highlight>
                  <a:srgbClr val="FFFF00"/>
                </a:highlight>
                <a:latin typeface="Arial"/>
                <a:cs typeface="Arial"/>
              </a:rPr>
              <a:t>attract</a:t>
            </a:r>
            <a:r>
              <a:rPr sz="2400" kern="0" spc="-5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premium</a:t>
            </a:r>
            <a:r>
              <a:rPr sz="2400" kern="0" spc="-1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rates</a:t>
            </a:r>
            <a:r>
              <a:rPr sz="2400" kern="0" spc="-3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of</a:t>
            </a:r>
            <a:r>
              <a:rPr sz="2400" kern="0" spc="-10" dirty="0">
                <a:solidFill>
                  <a:srgbClr val="800080"/>
                </a:solidFill>
                <a:highlight>
                  <a:srgbClr val="FFFF00"/>
                </a:highlight>
                <a:latin typeface="Arial"/>
                <a:cs typeface="Arial"/>
              </a:rPr>
              <a:t> </a:t>
            </a:r>
            <a:r>
              <a:rPr sz="2400" kern="0" spc="-25" dirty="0">
                <a:solidFill>
                  <a:srgbClr val="800080"/>
                </a:solidFill>
                <a:highlight>
                  <a:srgbClr val="FFFF00"/>
                </a:highlight>
                <a:latin typeface="Arial"/>
                <a:cs typeface="Arial"/>
              </a:rPr>
              <a:t>pay</a:t>
            </a:r>
            <a:endParaRPr sz="2400" kern="0" dirty="0">
              <a:solidFill>
                <a:sysClr val="windowText" lastClr="000000"/>
              </a:solidFill>
              <a:highlight>
                <a:srgbClr val="FFFF00"/>
              </a:highlight>
              <a:latin typeface="Arial"/>
              <a:cs typeface="Arial"/>
            </a:endParaRPr>
          </a:p>
          <a:p>
            <a:pPr marL="299085" marR="363855" indent="-287020">
              <a:spcBef>
                <a:spcPts val="5"/>
              </a:spcBef>
              <a:buFontTx/>
              <a:buChar char="•"/>
              <a:tabLst>
                <a:tab pos="299085" algn="l"/>
              </a:tabLst>
            </a:pPr>
            <a:r>
              <a:rPr sz="2400" kern="0" dirty="0">
                <a:solidFill>
                  <a:srgbClr val="800080"/>
                </a:solidFill>
                <a:highlight>
                  <a:srgbClr val="FFFF00"/>
                </a:highlight>
                <a:latin typeface="Arial"/>
                <a:cs typeface="Arial"/>
              </a:rPr>
              <a:t>On</a:t>
            </a:r>
            <a:r>
              <a:rPr sz="2400" kern="0" spc="-3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average</a:t>
            </a:r>
            <a:r>
              <a:rPr sz="2400" kern="0" spc="-2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our</a:t>
            </a:r>
            <a:r>
              <a:rPr sz="2400" kern="0" spc="-3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lowest</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paid</a:t>
            </a:r>
            <a:r>
              <a:rPr sz="2400" kern="0" spc="-30"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employees</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earn</a:t>
            </a:r>
            <a:r>
              <a:rPr sz="2400" kern="0" spc="-2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more</a:t>
            </a:r>
            <a:r>
              <a:rPr sz="2400" kern="0" spc="-4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than</a:t>
            </a:r>
            <a:r>
              <a:rPr lang="en-GB" sz="2400" kern="0" spc="-30" dirty="0">
                <a:solidFill>
                  <a:srgbClr val="800080"/>
                </a:solidFill>
                <a:highlight>
                  <a:srgbClr val="FFFF00"/>
                </a:highlight>
                <a:latin typeface="Arial"/>
                <a:cs typeface="Arial"/>
              </a:rPr>
              <a:t> 20</a:t>
            </a:r>
            <a:r>
              <a:rPr sz="2400" kern="0" dirty="0">
                <a:solidFill>
                  <a:srgbClr val="800080"/>
                </a:solidFill>
                <a:highlight>
                  <a:srgbClr val="FFFF00"/>
                </a:highlight>
                <a:latin typeface="Arial"/>
                <a:cs typeface="Arial"/>
              </a:rPr>
              <a:t>p</a:t>
            </a:r>
            <a:r>
              <a:rPr sz="2400" kern="0" spc="-25" dirty="0">
                <a:solidFill>
                  <a:srgbClr val="800080"/>
                </a:solidFill>
                <a:highlight>
                  <a:srgbClr val="FFFF00"/>
                </a:highlight>
                <a:latin typeface="Arial"/>
                <a:cs typeface="Arial"/>
              </a:rPr>
              <a:t> </a:t>
            </a:r>
            <a:r>
              <a:rPr sz="2400" kern="0" spc="-10" dirty="0">
                <a:solidFill>
                  <a:srgbClr val="800080"/>
                </a:solidFill>
                <a:highlight>
                  <a:srgbClr val="FFFF00"/>
                </a:highlight>
                <a:latin typeface="Arial"/>
                <a:cs typeface="Arial"/>
              </a:rPr>
              <a:t>above </a:t>
            </a:r>
            <a:r>
              <a:rPr sz="2400" kern="0" dirty="0">
                <a:solidFill>
                  <a:srgbClr val="800080"/>
                </a:solidFill>
                <a:highlight>
                  <a:srgbClr val="FFFF00"/>
                </a:highlight>
                <a:latin typeface="Arial"/>
                <a:cs typeface="Arial"/>
              </a:rPr>
              <a:t>national</a:t>
            </a:r>
            <a:r>
              <a:rPr sz="2400" kern="0" spc="-35" dirty="0">
                <a:solidFill>
                  <a:srgbClr val="800080"/>
                </a:solidFill>
                <a:highlight>
                  <a:srgbClr val="FFFF00"/>
                </a:highlight>
                <a:latin typeface="Arial"/>
                <a:cs typeface="Arial"/>
              </a:rPr>
              <a:t> </a:t>
            </a:r>
            <a:r>
              <a:rPr sz="2400" kern="0" dirty="0">
                <a:solidFill>
                  <a:srgbClr val="800080"/>
                </a:solidFill>
                <a:highlight>
                  <a:srgbClr val="FFFF00"/>
                </a:highlight>
                <a:latin typeface="Arial"/>
                <a:cs typeface="Arial"/>
              </a:rPr>
              <a:t>minimum</a:t>
            </a:r>
            <a:r>
              <a:rPr sz="2400" kern="0" spc="-30" dirty="0">
                <a:solidFill>
                  <a:srgbClr val="800080"/>
                </a:solidFill>
                <a:highlight>
                  <a:srgbClr val="FFFF00"/>
                </a:highlight>
                <a:latin typeface="Arial"/>
                <a:cs typeface="Arial"/>
              </a:rPr>
              <a:t> </a:t>
            </a:r>
            <a:r>
              <a:rPr sz="2400" kern="0" spc="-20" dirty="0">
                <a:solidFill>
                  <a:srgbClr val="800080"/>
                </a:solidFill>
                <a:highlight>
                  <a:srgbClr val="FFFF00"/>
                </a:highlight>
                <a:latin typeface="Arial"/>
                <a:cs typeface="Arial"/>
              </a:rPr>
              <a:t>wage</a:t>
            </a:r>
            <a:endParaRPr sz="2400" kern="0" dirty="0">
              <a:solidFill>
                <a:sysClr val="windowText" lastClr="000000"/>
              </a:solidFill>
              <a:highlight>
                <a:srgbClr val="FFFF00"/>
              </a:highlight>
              <a:latin typeface="Arial"/>
              <a:cs typeface="Arial"/>
            </a:endParaRPr>
          </a:p>
        </p:txBody>
      </p:sp>
    </p:spTree>
    <p:extLst>
      <p:ext uri="{BB962C8B-B14F-4D97-AF65-F5344CB8AC3E}">
        <p14:creationId xmlns:p14="http://schemas.microsoft.com/office/powerpoint/2010/main" val="2057096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10FA66-F887-33CF-E720-37AF2752BAEB}"/>
              </a:ext>
            </a:extLst>
          </p:cNvPr>
          <p:cNvSpPr>
            <a:spLocks noGrp="1"/>
          </p:cNvSpPr>
          <p:nvPr>
            <p:ph type="title"/>
          </p:nvPr>
        </p:nvSpPr>
        <p:spPr/>
        <p:txBody>
          <a:bodyPr/>
          <a:lstStyle/>
          <a:p>
            <a:r>
              <a:rPr lang="fr-FR" dirty="0"/>
              <a:t>WHAT ACTIONS ARE WE TAKING TO CLOSE THE GAP</a:t>
            </a:r>
          </a:p>
        </p:txBody>
      </p:sp>
      <p:sp>
        <p:nvSpPr>
          <p:cNvPr id="4" name="object 3">
            <a:extLst>
              <a:ext uri="{FF2B5EF4-FFF2-40B4-BE49-F238E27FC236}">
                <a16:creationId xmlns:a16="http://schemas.microsoft.com/office/drawing/2014/main" id="{ADBF89DC-1A40-5D88-1727-2D0F43C7CD59}"/>
              </a:ext>
            </a:extLst>
          </p:cNvPr>
          <p:cNvSpPr txBox="1"/>
          <p:nvPr/>
        </p:nvSpPr>
        <p:spPr>
          <a:xfrm>
            <a:off x="957831" y="2269279"/>
            <a:ext cx="21350078" cy="8655575"/>
          </a:xfrm>
          <a:prstGeom prst="rect">
            <a:avLst/>
          </a:prstGeom>
        </p:spPr>
        <p:txBody>
          <a:bodyPr vert="horz" wrap="square" lIns="0" tIns="12065" rIns="0" bIns="0" rtlCol="0">
            <a:spAutoFit/>
          </a:bodyPr>
          <a:lstStyle/>
          <a:p>
            <a:pPr marL="967740" indent="-286385">
              <a:spcBef>
                <a:spcPts val="95"/>
              </a:spcBef>
              <a:buFont typeface="Wingdings"/>
              <a:buChar char=""/>
              <a:tabLst>
                <a:tab pos="967740" algn="l"/>
              </a:tabLst>
            </a:pPr>
            <a:r>
              <a:rPr lang="en-GB" sz="2800" kern="0" dirty="0">
                <a:cs typeface="Ebrima"/>
              </a:rPr>
              <a:t>  </a:t>
            </a:r>
            <a:r>
              <a:rPr sz="2800" kern="0" dirty="0">
                <a:cs typeface="Ebrima"/>
              </a:rPr>
              <a:t>We</a:t>
            </a:r>
            <a:r>
              <a:rPr sz="2800" kern="0" spc="-45" dirty="0">
                <a:cs typeface="Ebrima"/>
              </a:rPr>
              <a:t> </a:t>
            </a:r>
            <a:r>
              <a:rPr sz="2800" kern="0" dirty="0">
                <a:cs typeface="Ebrima"/>
              </a:rPr>
              <a:t>are</a:t>
            </a:r>
            <a:r>
              <a:rPr sz="2800" kern="0" spc="-40" dirty="0">
                <a:cs typeface="Ebrima"/>
              </a:rPr>
              <a:t> </a:t>
            </a:r>
            <a:r>
              <a:rPr sz="2800" kern="0" dirty="0">
                <a:cs typeface="Ebrima"/>
              </a:rPr>
              <a:t>highly</a:t>
            </a:r>
            <a:r>
              <a:rPr sz="2800" kern="0" spc="-40" dirty="0">
                <a:cs typeface="Ebrima"/>
              </a:rPr>
              <a:t> </a:t>
            </a:r>
            <a:r>
              <a:rPr sz="2800" kern="0" dirty="0">
                <a:cs typeface="Ebrima"/>
              </a:rPr>
              <a:t>committed</a:t>
            </a:r>
            <a:r>
              <a:rPr sz="2800" kern="0" spc="-50" dirty="0">
                <a:cs typeface="Ebrima"/>
              </a:rPr>
              <a:t> </a:t>
            </a:r>
            <a:r>
              <a:rPr sz="2800" kern="0" dirty="0">
                <a:cs typeface="Ebrima"/>
              </a:rPr>
              <a:t>to</a:t>
            </a:r>
            <a:r>
              <a:rPr sz="2800" kern="0" spc="-60" dirty="0">
                <a:cs typeface="Ebrima"/>
              </a:rPr>
              <a:t> </a:t>
            </a:r>
            <a:r>
              <a:rPr sz="2800" kern="0" dirty="0">
                <a:cs typeface="Ebrima"/>
              </a:rPr>
              <a:t>gender</a:t>
            </a:r>
            <a:r>
              <a:rPr sz="2800" kern="0" spc="-45" dirty="0">
                <a:cs typeface="Ebrima"/>
              </a:rPr>
              <a:t> </a:t>
            </a:r>
            <a:r>
              <a:rPr sz="2800" kern="0" dirty="0">
                <a:cs typeface="Ebrima"/>
              </a:rPr>
              <a:t>equality</a:t>
            </a:r>
            <a:r>
              <a:rPr sz="2800" kern="0" spc="-50" dirty="0">
                <a:cs typeface="Ebrima"/>
              </a:rPr>
              <a:t> </a:t>
            </a:r>
            <a:r>
              <a:rPr sz="2800" kern="0" dirty="0">
                <a:cs typeface="Ebrima"/>
              </a:rPr>
              <a:t>and</a:t>
            </a:r>
            <a:r>
              <a:rPr sz="2800" kern="0" spc="-50" dirty="0">
                <a:cs typeface="Ebrima"/>
              </a:rPr>
              <a:t> </a:t>
            </a:r>
            <a:r>
              <a:rPr sz="2800" kern="0" dirty="0">
                <a:cs typeface="Ebrima"/>
              </a:rPr>
              <a:t>diversity</a:t>
            </a:r>
            <a:r>
              <a:rPr sz="2800" kern="0" spc="-40" dirty="0">
                <a:cs typeface="Ebrima"/>
              </a:rPr>
              <a:t> </a:t>
            </a:r>
            <a:r>
              <a:rPr sz="2800" kern="0" dirty="0">
                <a:cs typeface="Ebrima"/>
              </a:rPr>
              <a:t>across</a:t>
            </a:r>
            <a:r>
              <a:rPr sz="2800" kern="0" spc="-45" dirty="0">
                <a:cs typeface="Ebrima"/>
              </a:rPr>
              <a:t> </a:t>
            </a:r>
            <a:r>
              <a:rPr sz="2800" kern="0" dirty="0">
                <a:cs typeface="Ebrima"/>
              </a:rPr>
              <a:t>our</a:t>
            </a:r>
            <a:r>
              <a:rPr sz="2800" kern="0" spc="-50" dirty="0">
                <a:cs typeface="Ebrima"/>
              </a:rPr>
              <a:t> </a:t>
            </a:r>
            <a:r>
              <a:rPr sz="2800" kern="0" spc="-10" dirty="0">
                <a:cs typeface="Ebrima"/>
              </a:rPr>
              <a:t>business</a:t>
            </a:r>
            <a:endParaRPr sz="2800" kern="0" dirty="0">
              <a:cs typeface="Ebrima"/>
            </a:endParaRPr>
          </a:p>
          <a:p>
            <a:pPr>
              <a:spcBef>
                <a:spcPts val="20"/>
              </a:spcBef>
              <a:buClr>
                <a:srgbClr val="005651"/>
              </a:buClr>
              <a:buFont typeface="Wingdings"/>
              <a:buChar char=""/>
            </a:pPr>
            <a:endParaRPr sz="2800" kern="0" dirty="0">
              <a:cs typeface="Ebrima"/>
            </a:endParaRPr>
          </a:p>
          <a:p>
            <a:pPr marL="967740" marR="814705" indent="-287020">
              <a:buFont typeface="Wingdings"/>
              <a:buChar char=""/>
              <a:tabLst>
                <a:tab pos="967740" algn="l"/>
              </a:tabLst>
            </a:pPr>
            <a:r>
              <a:rPr lang="en-GB" sz="2800" kern="0" dirty="0">
                <a:cs typeface="Ebrima"/>
              </a:rPr>
              <a:t>  </a:t>
            </a:r>
            <a:r>
              <a:rPr sz="2800" kern="0" dirty="0">
                <a:cs typeface="Ebrima"/>
              </a:rPr>
              <a:t>We</a:t>
            </a:r>
            <a:r>
              <a:rPr sz="2800" kern="0" spc="-10" dirty="0">
                <a:cs typeface="Ebrima"/>
              </a:rPr>
              <a:t> </a:t>
            </a:r>
            <a:r>
              <a:rPr sz="2800" kern="0" dirty="0">
                <a:cs typeface="Ebrima"/>
              </a:rPr>
              <a:t>will</a:t>
            </a:r>
            <a:r>
              <a:rPr sz="2800" kern="0" spc="-20" dirty="0">
                <a:cs typeface="Ebrima"/>
              </a:rPr>
              <a:t> </a:t>
            </a:r>
            <a:r>
              <a:rPr sz="2800" kern="0" dirty="0">
                <a:cs typeface="Ebrima"/>
              </a:rPr>
              <a:t>continue</a:t>
            </a:r>
            <a:r>
              <a:rPr sz="2800" kern="0" spc="-5" dirty="0">
                <a:cs typeface="Ebrima"/>
              </a:rPr>
              <a:t> </a:t>
            </a:r>
            <a:r>
              <a:rPr sz="2800" kern="0" dirty="0">
                <a:cs typeface="Ebrima"/>
              </a:rPr>
              <a:t>to</a:t>
            </a:r>
            <a:r>
              <a:rPr sz="2800" kern="0" spc="-20" dirty="0">
                <a:cs typeface="Ebrima"/>
              </a:rPr>
              <a:t> </a:t>
            </a:r>
            <a:r>
              <a:rPr sz="2800" kern="0" dirty="0">
                <a:cs typeface="Ebrima"/>
              </a:rPr>
              <a:t>employ</a:t>
            </a:r>
            <a:r>
              <a:rPr sz="2800" kern="0" spc="-20" dirty="0">
                <a:cs typeface="Ebrima"/>
              </a:rPr>
              <a:t> </a:t>
            </a:r>
            <a:r>
              <a:rPr sz="2800" kern="0" dirty="0">
                <a:cs typeface="Ebrima"/>
              </a:rPr>
              <a:t>the</a:t>
            </a:r>
            <a:r>
              <a:rPr sz="2800" kern="0" spc="-10" dirty="0">
                <a:cs typeface="Ebrima"/>
              </a:rPr>
              <a:t> </a:t>
            </a:r>
            <a:r>
              <a:rPr sz="2800" kern="0" dirty="0">
                <a:cs typeface="Ebrima"/>
              </a:rPr>
              <a:t>right</a:t>
            </a:r>
            <a:r>
              <a:rPr sz="2800" kern="0" spc="-20" dirty="0">
                <a:cs typeface="Ebrima"/>
              </a:rPr>
              <a:t> </a:t>
            </a:r>
            <a:r>
              <a:rPr sz="2800" kern="0" dirty="0">
                <a:cs typeface="Ebrima"/>
              </a:rPr>
              <a:t>person</a:t>
            </a:r>
            <a:r>
              <a:rPr sz="2800" kern="0" spc="-15" dirty="0">
                <a:cs typeface="Ebrima"/>
              </a:rPr>
              <a:t> </a:t>
            </a:r>
            <a:r>
              <a:rPr sz="2800" kern="0" dirty="0">
                <a:cs typeface="Ebrima"/>
              </a:rPr>
              <a:t>with</a:t>
            </a:r>
            <a:r>
              <a:rPr sz="2800" kern="0" spc="-25" dirty="0">
                <a:cs typeface="Ebrima"/>
              </a:rPr>
              <a:t> </a:t>
            </a:r>
            <a:r>
              <a:rPr sz="2800" kern="0" dirty="0">
                <a:cs typeface="Ebrima"/>
              </a:rPr>
              <a:t>the</a:t>
            </a:r>
            <a:r>
              <a:rPr sz="2800" kern="0" spc="-15" dirty="0">
                <a:cs typeface="Ebrima"/>
              </a:rPr>
              <a:t> </a:t>
            </a:r>
            <a:r>
              <a:rPr sz="2800" kern="0" dirty="0">
                <a:cs typeface="Ebrima"/>
              </a:rPr>
              <a:t>right</a:t>
            </a:r>
            <a:r>
              <a:rPr sz="2800" kern="0" spc="-15" dirty="0">
                <a:cs typeface="Ebrima"/>
              </a:rPr>
              <a:t> </a:t>
            </a:r>
            <a:r>
              <a:rPr sz="2800" kern="0" dirty="0">
                <a:cs typeface="Ebrima"/>
              </a:rPr>
              <a:t>salary</a:t>
            </a:r>
            <a:r>
              <a:rPr sz="2800" kern="0" spc="-20" dirty="0">
                <a:cs typeface="Ebrima"/>
              </a:rPr>
              <a:t> </a:t>
            </a:r>
            <a:r>
              <a:rPr sz="2800" kern="0" dirty="0">
                <a:cs typeface="Ebrima"/>
              </a:rPr>
              <a:t>using</a:t>
            </a:r>
            <a:r>
              <a:rPr sz="2800" kern="0" spc="-25" dirty="0">
                <a:cs typeface="Ebrima"/>
              </a:rPr>
              <a:t> </a:t>
            </a:r>
            <a:r>
              <a:rPr sz="2800" kern="0" dirty="0">
                <a:cs typeface="Ebrima"/>
              </a:rPr>
              <a:t>our</a:t>
            </a:r>
            <a:r>
              <a:rPr sz="2800" kern="0" spc="-15" dirty="0">
                <a:cs typeface="Ebrima"/>
              </a:rPr>
              <a:t> </a:t>
            </a:r>
            <a:r>
              <a:rPr sz="2800" kern="0" dirty="0">
                <a:cs typeface="Ebrima"/>
              </a:rPr>
              <a:t>benchmarking</a:t>
            </a:r>
            <a:r>
              <a:rPr sz="2800" kern="0" spc="-25" dirty="0">
                <a:cs typeface="Ebrima"/>
              </a:rPr>
              <a:t> </a:t>
            </a:r>
            <a:r>
              <a:rPr sz="2800" kern="0" spc="-10" dirty="0">
                <a:cs typeface="Ebrima"/>
              </a:rPr>
              <a:t>tools </a:t>
            </a:r>
            <a:r>
              <a:rPr sz="2800" kern="0" dirty="0">
                <a:cs typeface="Ebrima"/>
              </a:rPr>
              <a:t>to</a:t>
            </a:r>
            <a:r>
              <a:rPr sz="2800" kern="0" spc="-50" dirty="0">
                <a:cs typeface="Ebrima"/>
              </a:rPr>
              <a:t> </a:t>
            </a:r>
            <a:r>
              <a:rPr sz="2800" kern="0" dirty="0">
                <a:cs typeface="Ebrima"/>
              </a:rPr>
              <a:t>ensure</a:t>
            </a:r>
            <a:r>
              <a:rPr sz="2800" kern="0" spc="-15" dirty="0">
                <a:cs typeface="Ebrima"/>
              </a:rPr>
              <a:t> </a:t>
            </a:r>
            <a:r>
              <a:rPr sz="2800" kern="0" dirty="0">
                <a:cs typeface="Ebrima"/>
              </a:rPr>
              <a:t>we</a:t>
            </a:r>
            <a:r>
              <a:rPr sz="2800" kern="0" spc="-30" dirty="0">
                <a:cs typeface="Ebrima"/>
              </a:rPr>
              <a:t> </a:t>
            </a:r>
            <a:r>
              <a:rPr sz="2800" kern="0" dirty="0">
                <a:cs typeface="Ebrima"/>
              </a:rPr>
              <a:t>are</a:t>
            </a:r>
            <a:r>
              <a:rPr sz="2800" kern="0" spc="-40" dirty="0">
                <a:cs typeface="Ebrima"/>
              </a:rPr>
              <a:t> </a:t>
            </a:r>
            <a:r>
              <a:rPr sz="2800" kern="0" dirty="0">
                <a:cs typeface="Ebrima"/>
              </a:rPr>
              <a:t>competitive</a:t>
            </a:r>
            <a:r>
              <a:rPr sz="2800" kern="0" spc="-25" dirty="0">
                <a:cs typeface="Ebrima"/>
              </a:rPr>
              <a:t> </a:t>
            </a:r>
            <a:r>
              <a:rPr sz="2800" kern="0" dirty="0">
                <a:cs typeface="Ebrima"/>
              </a:rPr>
              <a:t>in</a:t>
            </a:r>
            <a:r>
              <a:rPr sz="2800" kern="0" spc="-45" dirty="0">
                <a:cs typeface="Ebrima"/>
              </a:rPr>
              <a:t> </a:t>
            </a:r>
            <a:r>
              <a:rPr sz="2800" kern="0" dirty="0">
                <a:cs typeface="Ebrima"/>
              </a:rPr>
              <a:t>the</a:t>
            </a:r>
            <a:r>
              <a:rPr sz="2800" kern="0" spc="-50" dirty="0">
                <a:cs typeface="Ebrima"/>
              </a:rPr>
              <a:t> </a:t>
            </a:r>
            <a:r>
              <a:rPr sz="2800" kern="0" spc="-10" dirty="0">
                <a:cs typeface="Ebrima"/>
              </a:rPr>
              <a:t>market</a:t>
            </a:r>
            <a:endParaRPr sz="2800" kern="0" dirty="0">
              <a:cs typeface="Ebrima"/>
            </a:endParaRPr>
          </a:p>
          <a:p>
            <a:pPr>
              <a:spcBef>
                <a:spcPts val="20"/>
              </a:spcBef>
              <a:buClr>
                <a:srgbClr val="005651"/>
              </a:buClr>
              <a:buFont typeface="Wingdings"/>
              <a:buChar char=""/>
            </a:pPr>
            <a:endParaRPr sz="2800" kern="0" dirty="0">
              <a:cs typeface="Ebrima"/>
            </a:endParaRPr>
          </a:p>
          <a:p>
            <a:pPr marL="967740" indent="-286385">
              <a:buFont typeface="Wingdings"/>
              <a:buChar char=""/>
              <a:tabLst>
                <a:tab pos="967740" algn="l"/>
              </a:tabLst>
            </a:pPr>
            <a:r>
              <a:rPr lang="en-GB" sz="2800" kern="0" dirty="0">
                <a:cs typeface="Ebrima"/>
              </a:rPr>
              <a:t>  </a:t>
            </a:r>
            <a:r>
              <a:rPr sz="2800" kern="0" dirty="0">
                <a:cs typeface="Ebrima"/>
              </a:rPr>
              <a:t>We</a:t>
            </a:r>
            <a:r>
              <a:rPr sz="2800" kern="0" spc="145" dirty="0">
                <a:cs typeface="Ebrima"/>
              </a:rPr>
              <a:t> </a:t>
            </a:r>
            <a:r>
              <a:rPr sz="2800" kern="0" dirty="0">
                <a:cs typeface="Ebrima"/>
              </a:rPr>
              <a:t>will</a:t>
            </a:r>
            <a:r>
              <a:rPr sz="2800" kern="0" spc="130" dirty="0">
                <a:cs typeface="Ebrima"/>
              </a:rPr>
              <a:t> </a:t>
            </a:r>
            <a:r>
              <a:rPr sz="2800" kern="0" dirty="0">
                <a:cs typeface="Ebrima"/>
              </a:rPr>
              <a:t>enable</a:t>
            </a:r>
            <a:r>
              <a:rPr sz="2800" kern="0" spc="135" dirty="0">
                <a:cs typeface="Ebrima"/>
              </a:rPr>
              <a:t> </a:t>
            </a:r>
            <a:r>
              <a:rPr sz="2800" kern="0" dirty="0">
                <a:cs typeface="Ebrima"/>
              </a:rPr>
              <a:t>our</a:t>
            </a:r>
            <a:r>
              <a:rPr sz="2800" kern="0" spc="125" dirty="0">
                <a:cs typeface="Ebrima"/>
              </a:rPr>
              <a:t> </a:t>
            </a:r>
            <a:r>
              <a:rPr sz="2800" kern="0" dirty="0">
                <a:cs typeface="Ebrima"/>
              </a:rPr>
              <a:t>female</a:t>
            </a:r>
            <a:r>
              <a:rPr sz="2800" kern="0" spc="135" dirty="0">
                <a:cs typeface="Ebrima"/>
              </a:rPr>
              <a:t> </a:t>
            </a:r>
            <a:r>
              <a:rPr sz="2800" kern="0" dirty="0">
                <a:cs typeface="Ebrima"/>
              </a:rPr>
              <a:t>employees</a:t>
            </a:r>
            <a:r>
              <a:rPr sz="2800" kern="0" spc="130" dirty="0">
                <a:cs typeface="Ebrima"/>
              </a:rPr>
              <a:t> </a:t>
            </a:r>
            <a:r>
              <a:rPr sz="2800" kern="0" dirty="0">
                <a:cs typeface="Ebrima"/>
              </a:rPr>
              <a:t>to</a:t>
            </a:r>
            <a:r>
              <a:rPr sz="2800" kern="0" spc="130" dirty="0">
                <a:cs typeface="Ebrima"/>
              </a:rPr>
              <a:t> </a:t>
            </a:r>
            <a:r>
              <a:rPr sz="2800" kern="0" dirty="0">
                <a:cs typeface="Ebrima"/>
              </a:rPr>
              <a:t>make</a:t>
            </a:r>
            <a:r>
              <a:rPr sz="2800" kern="0" spc="135" dirty="0">
                <a:cs typeface="Ebrima"/>
              </a:rPr>
              <a:t> </a:t>
            </a:r>
            <a:r>
              <a:rPr sz="2800" kern="0" dirty="0">
                <a:cs typeface="Ebrima"/>
              </a:rPr>
              <a:t>career</a:t>
            </a:r>
            <a:r>
              <a:rPr sz="2800" kern="0" spc="145" dirty="0">
                <a:cs typeface="Ebrima"/>
              </a:rPr>
              <a:t> </a:t>
            </a:r>
            <a:r>
              <a:rPr sz="2800" kern="0" dirty="0">
                <a:cs typeface="Ebrima"/>
              </a:rPr>
              <a:t>transitions</a:t>
            </a:r>
            <a:r>
              <a:rPr sz="2800" kern="0" spc="130" dirty="0">
                <a:cs typeface="Ebrima"/>
              </a:rPr>
              <a:t> </a:t>
            </a:r>
            <a:r>
              <a:rPr sz="2800" kern="0" dirty="0">
                <a:cs typeface="Ebrima"/>
              </a:rPr>
              <a:t>in</a:t>
            </a:r>
            <a:r>
              <a:rPr sz="2800" kern="0" spc="130" dirty="0">
                <a:cs typeface="Ebrima"/>
              </a:rPr>
              <a:t> </a:t>
            </a:r>
            <a:r>
              <a:rPr sz="2800" kern="0" dirty="0">
                <a:cs typeface="Ebrima"/>
              </a:rPr>
              <a:t>line</a:t>
            </a:r>
            <a:r>
              <a:rPr sz="2800" kern="0" spc="150" dirty="0">
                <a:cs typeface="Ebrima"/>
              </a:rPr>
              <a:t> </a:t>
            </a:r>
            <a:r>
              <a:rPr sz="2800" kern="0" dirty="0">
                <a:cs typeface="Ebrima"/>
              </a:rPr>
              <a:t>with</a:t>
            </a:r>
            <a:r>
              <a:rPr sz="2800" kern="0" spc="130" dirty="0">
                <a:cs typeface="Ebrima"/>
              </a:rPr>
              <a:t> </a:t>
            </a:r>
            <a:r>
              <a:rPr sz="2800" kern="0" dirty="0">
                <a:cs typeface="Ebrima"/>
              </a:rPr>
              <a:t>their</a:t>
            </a:r>
            <a:r>
              <a:rPr sz="2800" kern="0" spc="140" dirty="0">
                <a:cs typeface="Ebrima"/>
              </a:rPr>
              <a:t> </a:t>
            </a:r>
            <a:r>
              <a:rPr sz="2800" kern="0" spc="-10" dirty="0">
                <a:cs typeface="Ebrima"/>
              </a:rPr>
              <a:t>aspirations</a:t>
            </a:r>
            <a:r>
              <a:rPr lang="en-GB" sz="2800" kern="0" spc="-10" dirty="0">
                <a:cs typeface="Ebrima"/>
              </a:rPr>
              <a:t> </a:t>
            </a:r>
            <a:r>
              <a:rPr sz="2800" kern="0" spc="-10" dirty="0">
                <a:cs typeface="Ebrima"/>
              </a:rPr>
              <a:t>through;</a:t>
            </a:r>
            <a:endParaRPr sz="2800" kern="0" dirty="0">
              <a:cs typeface="Ebrima"/>
            </a:endParaRPr>
          </a:p>
          <a:p>
            <a:pPr marL="1424305" lvl="1" indent="-285750">
              <a:buFont typeface="Wingdings"/>
              <a:buChar char=""/>
              <a:tabLst>
                <a:tab pos="1424305" algn="l"/>
              </a:tabLst>
            </a:pPr>
            <a:r>
              <a:rPr lang="en-GB" sz="2800" kern="0" dirty="0">
                <a:cs typeface="Ebrima"/>
              </a:rPr>
              <a:t>  </a:t>
            </a:r>
            <a:r>
              <a:rPr sz="2800" kern="0" dirty="0">
                <a:cs typeface="Ebrima"/>
              </a:rPr>
              <a:t>Talent</a:t>
            </a:r>
            <a:r>
              <a:rPr sz="2800" kern="0" spc="-75" dirty="0">
                <a:cs typeface="Ebrima"/>
              </a:rPr>
              <a:t> </a:t>
            </a:r>
            <a:r>
              <a:rPr sz="2800" kern="0" dirty="0">
                <a:cs typeface="Ebrima"/>
              </a:rPr>
              <a:t>and</a:t>
            </a:r>
            <a:r>
              <a:rPr sz="2800" kern="0" spc="-70" dirty="0">
                <a:cs typeface="Ebrima"/>
              </a:rPr>
              <a:t> </a:t>
            </a:r>
            <a:r>
              <a:rPr sz="2800" kern="0" dirty="0">
                <a:cs typeface="Ebrima"/>
              </a:rPr>
              <a:t>performance</a:t>
            </a:r>
            <a:r>
              <a:rPr sz="2800" kern="0" spc="-35" dirty="0">
                <a:cs typeface="Ebrima"/>
              </a:rPr>
              <a:t> </a:t>
            </a:r>
            <a:r>
              <a:rPr sz="2800" kern="0" spc="-10" dirty="0">
                <a:cs typeface="Ebrima"/>
              </a:rPr>
              <a:t>assessments</a:t>
            </a:r>
            <a:endParaRPr sz="2800" kern="0" dirty="0">
              <a:cs typeface="Ebrima"/>
            </a:endParaRPr>
          </a:p>
          <a:p>
            <a:pPr marL="1423670" marR="813435" lvl="1" indent="-285750">
              <a:buFont typeface="Wingdings"/>
              <a:buChar char=""/>
              <a:tabLst>
                <a:tab pos="1424940" algn="l"/>
                <a:tab pos="2425700" algn="l"/>
                <a:tab pos="3756660" algn="l"/>
                <a:tab pos="4377055" algn="l"/>
                <a:tab pos="4863465" algn="l"/>
                <a:tab pos="5781040" algn="l"/>
                <a:tab pos="6626859" algn="l"/>
                <a:tab pos="6965315" algn="l"/>
                <a:tab pos="7420609" algn="l"/>
                <a:tab pos="7966709" algn="l"/>
                <a:tab pos="8912860" algn="l"/>
              </a:tabLst>
            </a:pPr>
            <a:r>
              <a:rPr lang="en-US" sz="2800" kern="0" spc="-10" dirty="0">
                <a:cs typeface="Ebrima"/>
              </a:rPr>
              <a:t>  Providing development plans </a:t>
            </a:r>
            <a:r>
              <a:rPr lang="en-US" sz="2800" kern="0" spc="-25" dirty="0">
                <a:cs typeface="Ebrima"/>
              </a:rPr>
              <a:t>and</a:t>
            </a:r>
            <a:r>
              <a:rPr lang="en-US" sz="2800" kern="0" dirty="0">
                <a:cs typeface="Ebrima"/>
              </a:rPr>
              <a:t>	</a:t>
            </a:r>
            <a:r>
              <a:rPr lang="en-US" sz="2800" kern="0" spc="-10" dirty="0">
                <a:cs typeface="Ebrima"/>
              </a:rPr>
              <a:t>personal support </a:t>
            </a:r>
            <a:r>
              <a:rPr lang="en-US" sz="2800" kern="0" spc="-25" dirty="0">
                <a:cs typeface="Ebrima"/>
              </a:rPr>
              <a:t>to</a:t>
            </a:r>
            <a:r>
              <a:rPr lang="en-US" sz="2800" kern="0" dirty="0">
                <a:cs typeface="Ebrima"/>
              </a:rPr>
              <a:t>	 </a:t>
            </a:r>
            <a:r>
              <a:rPr lang="en-US" sz="2800" kern="0" spc="-25" dirty="0">
                <a:cs typeface="Ebrima"/>
              </a:rPr>
              <a:t>our </a:t>
            </a:r>
            <a:r>
              <a:rPr lang="en-US" sz="2800" kern="0" spc="-20" dirty="0">
                <a:cs typeface="Ebrima"/>
              </a:rPr>
              <a:t>high </a:t>
            </a:r>
            <a:r>
              <a:rPr lang="en-US" sz="2800" kern="0" spc="-10" dirty="0">
                <a:cs typeface="Ebrima"/>
              </a:rPr>
              <a:t>potential female employees</a:t>
            </a:r>
            <a:endParaRPr sz="2800" kern="0" dirty="0">
              <a:cs typeface="Ebrima"/>
            </a:endParaRPr>
          </a:p>
          <a:p>
            <a:pPr marL="1424305" lvl="1" indent="-285750">
              <a:buFont typeface="Wingdings"/>
              <a:buChar char=""/>
              <a:tabLst>
                <a:tab pos="1424305" algn="l"/>
              </a:tabLst>
            </a:pPr>
            <a:r>
              <a:rPr lang="en-GB" sz="2800" kern="0" dirty="0">
                <a:cs typeface="Ebrima"/>
              </a:rPr>
              <a:t>  </a:t>
            </a:r>
            <a:r>
              <a:rPr sz="2800" kern="0" dirty="0">
                <a:cs typeface="Ebrima"/>
              </a:rPr>
              <a:t>Provide</a:t>
            </a:r>
            <a:r>
              <a:rPr sz="2800" kern="0" spc="-50" dirty="0">
                <a:cs typeface="Ebrima"/>
              </a:rPr>
              <a:t> </a:t>
            </a:r>
            <a:r>
              <a:rPr sz="2800" kern="0" dirty="0">
                <a:cs typeface="Ebrima"/>
              </a:rPr>
              <a:t>manager</a:t>
            </a:r>
            <a:r>
              <a:rPr sz="2800" kern="0" spc="-70" dirty="0">
                <a:cs typeface="Ebrima"/>
              </a:rPr>
              <a:t> </a:t>
            </a:r>
            <a:r>
              <a:rPr sz="2800" kern="0" spc="-10" dirty="0">
                <a:cs typeface="Ebrima"/>
              </a:rPr>
              <a:t>training</a:t>
            </a:r>
            <a:endParaRPr sz="2800" kern="0" dirty="0">
              <a:cs typeface="Ebrima"/>
            </a:endParaRPr>
          </a:p>
          <a:p>
            <a:pPr marL="1424305" lvl="1" indent="-285750">
              <a:buFont typeface="Wingdings"/>
              <a:buChar char=""/>
              <a:tabLst>
                <a:tab pos="1424305" algn="l"/>
              </a:tabLst>
            </a:pPr>
            <a:r>
              <a:rPr lang="en-GB" sz="2800" kern="0" dirty="0">
                <a:cs typeface="Ebrima"/>
              </a:rPr>
              <a:t>  </a:t>
            </a:r>
            <a:r>
              <a:rPr sz="2800" kern="0" dirty="0">
                <a:cs typeface="Ebrima"/>
              </a:rPr>
              <a:t>Continue</a:t>
            </a:r>
            <a:r>
              <a:rPr sz="2800" kern="0" spc="-55" dirty="0">
                <a:cs typeface="Ebrima"/>
              </a:rPr>
              <a:t> </a:t>
            </a:r>
            <a:r>
              <a:rPr sz="2800" kern="0" dirty="0">
                <a:cs typeface="Ebrima"/>
              </a:rPr>
              <a:t>to</a:t>
            </a:r>
            <a:r>
              <a:rPr sz="2800" kern="0" spc="-55" dirty="0">
                <a:cs typeface="Ebrima"/>
              </a:rPr>
              <a:t> </a:t>
            </a:r>
            <a:r>
              <a:rPr sz="2800" kern="0" dirty="0">
                <a:cs typeface="Ebrima"/>
              </a:rPr>
              <a:t>provide</a:t>
            </a:r>
            <a:r>
              <a:rPr sz="2800" kern="0" spc="-45" dirty="0">
                <a:cs typeface="Ebrima"/>
              </a:rPr>
              <a:t> </a:t>
            </a:r>
            <a:r>
              <a:rPr sz="2800" kern="0" dirty="0">
                <a:cs typeface="Ebrima"/>
              </a:rPr>
              <a:t>and</a:t>
            </a:r>
            <a:r>
              <a:rPr sz="2800" kern="0" spc="-55" dirty="0">
                <a:cs typeface="Ebrima"/>
              </a:rPr>
              <a:t> </a:t>
            </a:r>
            <a:r>
              <a:rPr sz="2800" kern="0" dirty="0">
                <a:cs typeface="Ebrima"/>
              </a:rPr>
              <a:t>monitor</a:t>
            </a:r>
            <a:r>
              <a:rPr sz="2800" kern="0" spc="-55" dirty="0">
                <a:cs typeface="Ebrima"/>
              </a:rPr>
              <a:t> </a:t>
            </a:r>
            <a:r>
              <a:rPr sz="2800" kern="0" dirty="0">
                <a:cs typeface="Ebrima"/>
              </a:rPr>
              <a:t>our</a:t>
            </a:r>
            <a:r>
              <a:rPr sz="2800" kern="0" spc="-50" dirty="0">
                <a:cs typeface="Ebrima"/>
              </a:rPr>
              <a:t> </a:t>
            </a:r>
            <a:r>
              <a:rPr sz="2800" kern="0" dirty="0">
                <a:cs typeface="Ebrima"/>
              </a:rPr>
              <a:t>KPIs</a:t>
            </a:r>
            <a:r>
              <a:rPr sz="2800" kern="0" spc="-30" dirty="0">
                <a:cs typeface="Ebrima"/>
              </a:rPr>
              <a:t> </a:t>
            </a:r>
            <a:r>
              <a:rPr sz="2800" kern="0" dirty="0">
                <a:cs typeface="Ebrima"/>
              </a:rPr>
              <a:t>on</a:t>
            </a:r>
            <a:r>
              <a:rPr sz="2800" kern="0" spc="-65" dirty="0">
                <a:cs typeface="Ebrima"/>
              </a:rPr>
              <a:t> </a:t>
            </a:r>
            <a:r>
              <a:rPr sz="2800" kern="0" dirty="0">
                <a:cs typeface="Ebrima"/>
              </a:rPr>
              <a:t>diversity</a:t>
            </a:r>
            <a:r>
              <a:rPr sz="2800" kern="0" spc="-45" dirty="0">
                <a:cs typeface="Ebrima"/>
              </a:rPr>
              <a:t> </a:t>
            </a:r>
            <a:r>
              <a:rPr sz="2800" kern="0" dirty="0">
                <a:cs typeface="Ebrima"/>
              </a:rPr>
              <a:t>and</a:t>
            </a:r>
            <a:r>
              <a:rPr sz="2800" kern="0" spc="-55" dirty="0">
                <a:cs typeface="Ebrima"/>
              </a:rPr>
              <a:t> </a:t>
            </a:r>
            <a:r>
              <a:rPr sz="2800" kern="0" dirty="0">
                <a:cs typeface="Ebrima"/>
              </a:rPr>
              <a:t>equality</a:t>
            </a:r>
            <a:r>
              <a:rPr sz="2800" kern="0" spc="-55" dirty="0">
                <a:cs typeface="Ebrima"/>
              </a:rPr>
              <a:t> </a:t>
            </a:r>
            <a:r>
              <a:rPr sz="2800" kern="0" dirty="0">
                <a:cs typeface="Ebrima"/>
              </a:rPr>
              <a:t>across</a:t>
            </a:r>
            <a:r>
              <a:rPr sz="2800" kern="0" spc="-45" dirty="0">
                <a:cs typeface="Ebrima"/>
              </a:rPr>
              <a:t> </a:t>
            </a:r>
            <a:r>
              <a:rPr sz="2800" kern="0" dirty="0">
                <a:cs typeface="Ebrima"/>
              </a:rPr>
              <a:t>our</a:t>
            </a:r>
            <a:r>
              <a:rPr sz="2800" kern="0" spc="-50" dirty="0">
                <a:cs typeface="Ebrima"/>
              </a:rPr>
              <a:t> </a:t>
            </a:r>
            <a:r>
              <a:rPr sz="2800" kern="0" spc="-10" dirty="0">
                <a:cs typeface="Ebrima"/>
              </a:rPr>
              <a:t>population</a:t>
            </a:r>
            <a:endParaRPr sz="2800" kern="0" dirty="0">
              <a:cs typeface="Ebrima"/>
            </a:endParaRPr>
          </a:p>
          <a:p>
            <a:pPr marL="1423670" marR="812800" lvl="1" indent="-285750">
              <a:spcBef>
                <a:spcPts val="5"/>
              </a:spcBef>
              <a:buFont typeface="Wingdings"/>
              <a:buChar char=""/>
              <a:tabLst>
                <a:tab pos="1424940" algn="l"/>
              </a:tabLst>
            </a:pPr>
            <a:r>
              <a:rPr lang="en-GB" sz="2800" kern="0" dirty="0">
                <a:cs typeface="Ebrima"/>
              </a:rPr>
              <a:t>  </a:t>
            </a:r>
            <a:r>
              <a:rPr sz="2800" kern="0" dirty="0">
                <a:cs typeface="Ebrima"/>
              </a:rPr>
              <a:t>Continue</a:t>
            </a:r>
            <a:r>
              <a:rPr sz="2800" kern="0" spc="-45" dirty="0">
                <a:cs typeface="Ebrima"/>
              </a:rPr>
              <a:t> </a:t>
            </a:r>
            <a:r>
              <a:rPr sz="2800" kern="0" dirty="0">
                <a:cs typeface="Ebrima"/>
              </a:rPr>
              <a:t>our</a:t>
            </a:r>
            <a:r>
              <a:rPr sz="2800" kern="0" spc="-50" dirty="0">
                <a:cs typeface="Ebrima"/>
              </a:rPr>
              <a:t> </a:t>
            </a:r>
            <a:r>
              <a:rPr sz="2800" kern="0" dirty="0">
                <a:cs typeface="Ebrima"/>
              </a:rPr>
              <a:t>commitment</a:t>
            </a:r>
            <a:r>
              <a:rPr sz="2800" kern="0" spc="-55" dirty="0">
                <a:cs typeface="Ebrima"/>
              </a:rPr>
              <a:t> </a:t>
            </a:r>
            <a:r>
              <a:rPr sz="2800" kern="0" dirty="0">
                <a:cs typeface="Ebrima"/>
              </a:rPr>
              <a:t>and</a:t>
            </a:r>
            <a:r>
              <a:rPr sz="2800" kern="0" spc="-50" dirty="0">
                <a:cs typeface="Ebrima"/>
              </a:rPr>
              <a:t> </a:t>
            </a:r>
            <a:r>
              <a:rPr sz="2800" kern="0" dirty="0">
                <a:cs typeface="Ebrima"/>
              </a:rPr>
              <a:t>focus</a:t>
            </a:r>
            <a:r>
              <a:rPr sz="2800" kern="0" spc="-55" dirty="0">
                <a:cs typeface="Ebrima"/>
              </a:rPr>
              <a:t> </a:t>
            </a:r>
            <a:r>
              <a:rPr sz="2800" kern="0" dirty="0">
                <a:cs typeface="Ebrima"/>
              </a:rPr>
              <a:t>to</a:t>
            </a:r>
            <a:r>
              <a:rPr sz="2800" kern="0" spc="-40" dirty="0">
                <a:cs typeface="Ebrima"/>
              </a:rPr>
              <a:t> </a:t>
            </a:r>
            <a:r>
              <a:rPr sz="2800" kern="0" dirty="0">
                <a:cs typeface="Ebrima"/>
              </a:rPr>
              <a:t>engaging</a:t>
            </a:r>
            <a:r>
              <a:rPr sz="2800" kern="0" spc="-40" dirty="0">
                <a:cs typeface="Ebrima"/>
              </a:rPr>
              <a:t> </a:t>
            </a:r>
            <a:r>
              <a:rPr sz="2800" kern="0" dirty="0">
                <a:cs typeface="Ebrima"/>
              </a:rPr>
              <a:t>with</a:t>
            </a:r>
            <a:r>
              <a:rPr sz="2800" kern="0" spc="-35" dirty="0">
                <a:cs typeface="Ebrima"/>
              </a:rPr>
              <a:t> </a:t>
            </a:r>
            <a:r>
              <a:rPr sz="2800" kern="0" dirty="0">
                <a:cs typeface="Ebrima"/>
              </a:rPr>
              <a:t>our</a:t>
            </a:r>
            <a:r>
              <a:rPr sz="2800" kern="0" spc="-50" dirty="0">
                <a:cs typeface="Ebrima"/>
              </a:rPr>
              <a:t> </a:t>
            </a:r>
            <a:r>
              <a:rPr sz="2800" kern="0" dirty="0">
                <a:cs typeface="Ebrima"/>
              </a:rPr>
              <a:t>employees</a:t>
            </a:r>
            <a:r>
              <a:rPr sz="2800" kern="0" spc="-45" dirty="0">
                <a:cs typeface="Ebrima"/>
              </a:rPr>
              <a:t> </a:t>
            </a:r>
            <a:r>
              <a:rPr sz="2800" kern="0" dirty="0">
                <a:cs typeface="Ebrima"/>
              </a:rPr>
              <a:t>and</a:t>
            </a:r>
            <a:r>
              <a:rPr sz="2800" kern="0" spc="-45" dirty="0">
                <a:cs typeface="Ebrima"/>
              </a:rPr>
              <a:t> </a:t>
            </a:r>
            <a:r>
              <a:rPr sz="2800" kern="0" dirty="0">
                <a:cs typeface="Ebrima"/>
              </a:rPr>
              <a:t>providing</a:t>
            </a:r>
            <a:r>
              <a:rPr sz="2800" kern="0" spc="-50" dirty="0">
                <a:cs typeface="Ebrima"/>
              </a:rPr>
              <a:t> </a:t>
            </a:r>
            <a:r>
              <a:rPr sz="2800" kern="0" spc="-20" dirty="0">
                <a:cs typeface="Ebrima"/>
              </a:rPr>
              <a:t>them</a:t>
            </a:r>
            <a:r>
              <a:rPr lang="en-GB" sz="2800" kern="0" spc="-20" dirty="0">
                <a:cs typeface="Ebrima"/>
              </a:rPr>
              <a:t> </a:t>
            </a:r>
            <a:r>
              <a:rPr sz="2800" kern="0" dirty="0">
                <a:cs typeface="Ebrima"/>
              </a:rPr>
              <a:t>with</a:t>
            </a:r>
            <a:r>
              <a:rPr sz="2800" kern="0" spc="-30" dirty="0">
                <a:cs typeface="Ebrima"/>
              </a:rPr>
              <a:t> </a:t>
            </a:r>
            <a:r>
              <a:rPr sz="2800" kern="0" dirty="0">
                <a:cs typeface="Ebrima"/>
              </a:rPr>
              <a:t>a</a:t>
            </a:r>
            <a:r>
              <a:rPr sz="2800" kern="0" spc="-20" dirty="0">
                <a:cs typeface="Ebrima"/>
              </a:rPr>
              <a:t> </a:t>
            </a:r>
            <a:r>
              <a:rPr sz="2800" kern="0" dirty="0">
                <a:cs typeface="Ebrima"/>
              </a:rPr>
              <a:t>voice</a:t>
            </a:r>
            <a:r>
              <a:rPr sz="2800" kern="0" spc="-30" dirty="0">
                <a:cs typeface="Ebrima"/>
              </a:rPr>
              <a:t> </a:t>
            </a:r>
            <a:r>
              <a:rPr sz="2800" kern="0" dirty="0">
                <a:cs typeface="Ebrima"/>
              </a:rPr>
              <a:t>that</a:t>
            </a:r>
            <a:r>
              <a:rPr sz="2800" kern="0" spc="-30" dirty="0">
                <a:cs typeface="Ebrima"/>
              </a:rPr>
              <a:t> </a:t>
            </a:r>
            <a:r>
              <a:rPr sz="2800" kern="0" dirty="0">
                <a:cs typeface="Ebrima"/>
              </a:rPr>
              <a:t>is</a:t>
            </a:r>
            <a:r>
              <a:rPr sz="2800" kern="0" spc="-25" dirty="0">
                <a:cs typeface="Ebrima"/>
              </a:rPr>
              <a:t> </a:t>
            </a:r>
            <a:r>
              <a:rPr sz="2800" kern="0" dirty="0">
                <a:cs typeface="Ebrima"/>
              </a:rPr>
              <a:t>hear</a:t>
            </a:r>
            <a:r>
              <a:rPr lang="en-GB" sz="2800" kern="0" dirty="0">
                <a:cs typeface="Ebrima"/>
              </a:rPr>
              <a:t>d            </a:t>
            </a:r>
          </a:p>
          <a:p>
            <a:pPr>
              <a:spcBef>
                <a:spcPts val="40"/>
              </a:spcBef>
            </a:pPr>
            <a:r>
              <a:rPr lang="en-GB" sz="2800" kern="0" dirty="0">
                <a:cs typeface="Ebrima"/>
              </a:rPr>
              <a:t>                 throughout our business</a:t>
            </a:r>
          </a:p>
          <a:p>
            <a:pPr>
              <a:spcBef>
                <a:spcPts val="40"/>
              </a:spcBef>
            </a:pPr>
            <a:endParaRPr lang="en-GB" sz="2800" kern="0" dirty="0">
              <a:cs typeface="Ebrima"/>
            </a:endParaRPr>
          </a:p>
          <a:p>
            <a:pPr marL="12700" algn="ctr"/>
            <a:r>
              <a:rPr lang="en-GB" sz="2800" kern="0" spc="-10" dirty="0">
                <a:cs typeface="Ebrima"/>
              </a:rPr>
              <a:t>Declaration:</a:t>
            </a:r>
            <a:endParaRPr lang="en-GB" sz="2800" kern="0" dirty="0">
              <a:cs typeface="Ebrima"/>
            </a:endParaRPr>
          </a:p>
          <a:p>
            <a:pPr marL="12700" algn="ctr"/>
            <a:r>
              <a:rPr sz="2800" kern="0" dirty="0">
                <a:cs typeface="Ebrima"/>
              </a:rPr>
              <a:t>We</a:t>
            </a:r>
            <a:r>
              <a:rPr sz="2800" kern="0" spc="-20" dirty="0">
                <a:cs typeface="Ebrima"/>
              </a:rPr>
              <a:t> </a:t>
            </a:r>
            <a:r>
              <a:rPr sz="2800" kern="0" dirty="0">
                <a:cs typeface="Ebrima"/>
              </a:rPr>
              <a:t>confirm</a:t>
            </a:r>
            <a:r>
              <a:rPr sz="2800" kern="0" spc="-30" dirty="0">
                <a:cs typeface="Ebrima"/>
              </a:rPr>
              <a:t> </a:t>
            </a:r>
            <a:r>
              <a:rPr sz="2800" kern="0" dirty="0">
                <a:cs typeface="Ebrima"/>
              </a:rPr>
              <a:t>that</a:t>
            </a:r>
            <a:r>
              <a:rPr sz="2800" kern="0" spc="-15" dirty="0">
                <a:cs typeface="Ebrima"/>
              </a:rPr>
              <a:t> </a:t>
            </a:r>
            <a:r>
              <a:rPr sz="2800" kern="0" dirty="0">
                <a:cs typeface="Ebrima"/>
              </a:rPr>
              <a:t>the</a:t>
            </a:r>
            <a:r>
              <a:rPr sz="2800" kern="0" spc="-15" dirty="0">
                <a:cs typeface="Ebrima"/>
              </a:rPr>
              <a:t> </a:t>
            </a:r>
            <a:r>
              <a:rPr sz="2800" kern="0" dirty="0">
                <a:cs typeface="Ebrima"/>
              </a:rPr>
              <a:t>data</a:t>
            </a:r>
            <a:r>
              <a:rPr sz="2800" kern="0" spc="-30" dirty="0">
                <a:cs typeface="Ebrima"/>
              </a:rPr>
              <a:t> </a:t>
            </a:r>
            <a:r>
              <a:rPr sz="2800" kern="0" dirty="0">
                <a:cs typeface="Ebrima"/>
              </a:rPr>
              <a:t>has</a:t>
            </a:r>
            <a:r>
              <a:rPr sz="2800" kern="0" spc="-20" dirty="0">
                <a:cs typeface="Ebrima"/>
              </a:rPr>
              <a:t> </a:t>
            </a:r>
            <a:r>
              <a:rPr sz="2800" kern="0" dirty="0">
                <a:cs typeface="Ebrima"/>
              </a:rPr>
              <a:t>been</a:t>
            </a:r>
            <a:r>
              <a:rPr sz="2800" kern="0" spc="-5" dirty="0">
                <a:cs typeface="Ebrima"/>
              </a:rPr>
              <a:t> </a:t>
            </a:r>
            <a:r>
              <a:rPr sz="2800" kern="0" dirty="0">
                <a:cs typeface="Ebrima"/>
              </a:rPr>
              <a:t>calculated</a:t>
            </a:r>
            <a:r>
              <a:rPr sz="2800" kern="0" spc="-25" dirty="0">
                <a:cs typeface="Ebrima"/>
              </a:rPr>
              <a:t> </a:t>
            </a:r>
            <a:r>
              <a:rPr sz="2800" kern="0" dirty="0">
                <a:cs typeface="Ebrima"/>
              </a:rPr>
              <a:t>according</a:t>
            </a:r>
            <a:r>
              <a:rPr sz="2800" kern="0" spc="-25" dirty="0">
                <a:cs typeface="Ebrima"/>
              </a:rPr>
              <a:t> </a:t>
            </a:r>
            <a:r>
              <a:rPr sz="2800" kern="0" dirty="0">
                <a:cs typeface="Ebrima"/>
              </a:rPr>
              <a:t>to</a:t>
            </a:r>
            <a:r>
              <a:rPr sz="2800" kern="0" spc="-20" dirty="0">
                <a:cs typeface="Ebrima"/>
              </a:rPr>
              <a:t> </a:t>
            </a:r>
            <a:r>
              <a:rPr sz="2800" kern="0" dirty="0">
                <a:cs typeface="Ebrima"/>
              </a:rPr>
              <a:t>the</a:t>
            </a:r>
            <a:r>
              <a:rPr sz="2800" kern="0" spc="-15" dirty="0">
                <a:cs typeface="Ebrima"/>
              </a:rPr>
              <a:t> </a:t>
            </a:r>
            <a:r>
              <a:rPr sz="2800" kern="0" dirty="0">
                <a:cs typeface="Ebrima"/>
              </a:rPr>
              <a:t>requirements</a:t>
            </a:r>
            <a:r>
              <a:rPr sz="2800" kern="0" spc="-20" dirty="0">
                <a:cs typeface="Ebrima"/>
              </a:rPr>
              <a:t> </a:t>
            </a:r>
            <a:r>
              <a:rPr sz="2800" kern="0" dirty="0">
                <a:cs typeface="Ebrima"/>
              </a:rPr>
              <a:t>of</a:t>
            </a:r>
            <a:r>
              <a:rPr sz="2800" kern="0" spc="-20" dirty="0">
                <a:cs typeface="Ebrima"/>
              </a:rPr>
              <a:t> </a:t>
            </a:r>
            <a:r>
              <a:rPr sz="2800" kern="0" dirty="0">
                <a:cs typeface="Ebrima"/>
              </a:rPr>
              <a:t>the</a:t>
            </a:r>
            <a:r>
              <a:rPr sz="2800" kern="0" spc="-15" dirty="0">
                <a:cs typeface="Ebrima"/>
              </a:rPr>
              <a:t> </a:t>
            </a:r>
            <a:r>
              <a:rPr sz="2800" kern="0" dirty="0">
                <a:cs typeface="Ebrima"/>
              </a:rPr>
              <a:t>Equality</a:t>
            </a:r>
            <a:r>
              <a:rPr sz="2800" kern="0" spc="-15" dirty="0">
                <a:cs typeface="Ebrima"/>
              </a:rPr>
              <a:t> </a:t>
            </a:r>
            <a:r>
              <a:rPr sz="2800" kern="0" dirty="0">
                <a:cs typeface="Ebrima"/>
              </a:rPr>
              <a:t>Act</a:t>
            </a:r>
            <a:r>
              <a:rPr sz="2800" kern="0" spc="-10" dirty="0">
                <a:cs typeface="Ebrima"/>
              </a:rPr>
              <a:t> </a:t>
            </a:r>
            <a:r>
              <a:rPr sz="2800" kern="0" dirty="0">
                <a:cs typeface="Ebrima"/>
              </a:rPr>
              <a:t>2010</a:t>
            </a:r>
            <a:r>
              <a:rPr sz="2800" kern="0" spc="-35" dirty="0">
                <a:cs typeface="Ebrima"/>
              </a:rPr>
              <a:t> </a:t>
            </a:r>
            <a:r>
              <a:rPr sz="2800" kern="0" dirty="0">
                <a:cs typeface="Ebrima"/>
              </a:rPr>
              <a:t>(Gender Pay</a:t>
            </a:r>
            <a:r>
              <a:rPr sz="2800" kern="0" spc="-25" dirty="0">
                <a:cs typeface="Ebrima"/>
              </a:rPr>
              <a:t> </a:t>
            </a:r>
            <a:r>
              <a:rPr sz="2800" kern="0" dirty="0">
                <a:cs typeface="Ebrima"/>
              </a:rPr>
              <a:t>Gap</a:t>
            </a:r>
            <a:r>
              <a:rPr sz="2800" kern="0" spc="-5" dirty="0">
                <a:cs typeface="Ebrima"/>
              </a:rPr>
              <a:t> </a:t>
            </a:r>
            <a:r>
              <a:rPr sz="2800" kern="0" spc="-10" dirty="0">
                <a:cs typeface="Ebrima"/>
              </a:rPr>
              <a:t>Information)</a:t>
            </a:r>
            <a:endParaRPr sz="2800" kern="0" dirty="0">
              <a:cs typeface="Ebrima"/>
            </a:endParaRPr>
          </a:p>
          <a:p>
            <a:pPr marL="12700" algn="ctr">
              <a:spcBef>
                <a:spcPts val="5"/>
              </a:spcBef>
            </a:pPr>
            <a:r>
              <a:rPr sz="2800" kern="0" dirty="0">
                <a:cs typeface="Ebrima"/>
              </a:rPr>
              <a:t>Regulations</a:t>
            </a:r>
            <a:r>
              <a:rPr sz="2800" kern="0" spc="-70" dirty="0">
                <a:cs typeface="Ebrima"/>
              </a:rPr>
              <a:t> </a:t>
            </a:r>
            <a:r>
              <a:rPr sz="2800" kern="0" spc="-10" dirty="0">
                <a:cs typeface="Ebrima"/>
              </a:rPr>
              <a:t>2017.</a:t>
            </a:r>
            <a:endParaRPr sz="2800" kern="0" dirty="0">
              <a:cs typeface="Ebrima"/>
            </a:endParaRPr>
          </a:p>
          <a:p>
            <a:pPr algn="ctr">
              <a:spcBef>
                <a:spcPts val="50"/>
              </a:spcBef>
            </a:pPr>
            <a:endParaRPr lang="en-GB" sz="2800" kern="0" dirty="0">
              <a:cs typeface="Ebrima"/>
            </a:endParaRPr>
          </a:p>
          <a:p>
            <a:pPr algn="ctr">
              <a:spcBef>
                <a:spcPts val="50"/>
              </a:spcBef>
            </a:pPr>
            <a:endParaRPr sz="2800" kern="0" dirty="0">
              <a:cs typeface="Ebrima"/>
            </a:endParaRPr>
          </a:p>
          <a:p>
            <a:pPr marL="12700" algn="ctr"/>
            <a:r>
              <a:rPr sz="2800" kern="0" dirty="0">
                <a:cs typeface="Ebrima"/>
              </a:rPr>
              <a:t>Rikin</a:t>
            </a:r>
            <a:r>
              <a:rPr sz="2800" kern="0" spc="-30" dirty="0">
                <a:cs typeface="Ebrima"/>
              </a:rPr>
              <a:t> </a:t>
            </a:r>
            <a:r>
              <a:rPr sz="2800" kern="0" spc="-10" dirty="0">
                <a:cs typeface="Ebrima"/>
              </a:rPr>
              <a:t>Lakhani</a:t>
            </a:r>
            <a:endParaRPr sz="2800" kern="0" dirty="0">
              <a:cs typeface="Ebrima"/>
            </a:endParaRPr>
          </a:p>
          <a:p>
            <a:pPr marL="12700" algn="ctr"/>
            <a:r>
              <a:rPr sz="2800" kern="0" dirty="0">
                <a:cs typeface="Ebrima"/>
              </a:rPr>
              <a:t>Managing</a:t>
            </a:r>
            <a:r>
              <a:rPr sz="2800" kern="0" spc="-35" dirty="0">
                <a:cs typeface="Ebrima"/>
              </a:rPr>
              <a:t> </a:t>
            </a:r>
            <a:r>
              <a:rPr sz="2800" kern="0" dirty="0">
                <a:cs typeface="Ebrima"/>
              </a:rPr>
              <a:t>Director</a:t>
            </a:r>
            <a:r>
              <a:rPr sz="2800" kern="0" spc="-5" dirty="0">
                <a:cs typeface="Ebrima"/>
              </a:rPr>
              <a:t> </a:t>
            </a:r>
            <a:r>
              <a:rPr sz="2800" kern="0" dirty="0">
                <a:cs typeface="Ebrima"/>
              </a:rPr>
              <a:t>of</a:t>
            </a:r>
            <a:r>
              <a:rPr sz="2800" kern="0" spc="10" dirty="0">
                <a:cs typeface="Ebrima"/>
              </a:rPr>
              <a:t> </a:t>
            </a:r>
            <a:r>
              <a:rPr lang="en-US" sz="2800" kern="0" dirty="0">
                <a:cs typeface="Ebrima"/>
              </a:rPr>
              <a:t>Burts</a:t>
            </a:r>
            <a:r>
              <a:rPr sz="2800" kern="0" spc="-20" dirty="0">
                <a:cs typeface="Ebrima"/>
              </a:rPr>
              <a:t> </a:t>
            </a:r>
            <a:r>
              <a:rPr sz="2800" kern="0" dirty="0">
                <a:cs typeface="Ebrima"/>
              </a:rPr>
              <a:t>Snack</a:t>
            </a:r>
            <a:r>
              <a:rPr lang="en-US" sz="2800" kern="0" dirty="0">
                <a:cs typeface="Ebrima"/>
              </a:rPr>
              <a:t>s </a:t>
            </a:r>
            <a:r>
              <a:rPr sz="2800" kern="0" dirty="0">
                <a:cs typeface="Ebrima"/>
              </a:rPr>
              <a:t>Ltd</a:t>
            </a:r>
            <a:r>
              <a:rPr sz="2800" kern="0" spc="-5" dirty="0">
                <a:cs typeface="Ebrima"/>
              </a:rPr>
              <a:t> </a:t>
            </a:r>
            <a:r>
              <a:rPr sz="2800" kern="0" dirty="0">
                <a:cs typeface="Ebrima"/>
              </a:rPr>
              <a:t>(a Europe</a:t>
            </a:r>
            <a:r>
              <a:rPr sz="2800" kern="0" spc="-5" dirty="0">
                <a:cs typeface="Ebrima"/>
              </a:rPr>
              <a:t> </a:t>
            </a:r>
            <a:r>
              <a:rPr sz="2800" kern="0" dirty="0">
                <a:cs typeface="Ebrima"/>
              </a:rPr>
              <a:t>Snacks </a:t>
            </a:r>
            <a:r>
              <a:rPr sz="2800" kern="0" spc="-10" dirty="0">
                <a:cs typeface="Ebrima"/>
              </a:rPr>
              <a:t>Company)</a:t>
            </a:r>
            <a:endParaRPr sz="2800" kern="0" dirty="0">
              <a:cs typeface="Ebrima"/>
            </a:endParaRPr>
          </a:p>
        </p:txBody>
      </p:sp>
    </p:spTree>
    <p:extLst>
      <p:ext uri="{BB962C8B-B14F-4D97-AF65-F5344CB8AC3E}">
        <p14:creationId xmlns:p14="http://schemas.microsoft.com/office/powerpoint/2010/main" val="294196239"/>
      </p:ext>
    </p:extLst>
  </p:cSld>
  <p:clrMapOvr>
    <a:masterClrMapping/>
  </p:clrMapOvr>
</p:sld>
</file>

<file path=ppt/theme/theme1.xml><?xml version="1.0" encoding="utf-8"?>
<a:theme xmlns:a="http://schemas.openxmlformats.org/drawingml/2006/main" name="Office Theme">
  <a:themeElements>
    <a:clrScheme name="Europe Snacks">
      <a:dk1>
        <a:sysClr val="windowText" lastClr="000000"/>
      </a:dk1>
      <a:lt1>
        <a:sysClr val="window" lastClr="FFFFFF"/>
      </a:lt1>
      <a:dk2>
        <a:srgbClr val="7F7F7F"/>
      </a:dk2>
      <a:lt2>
        <a:srgbClr val="E7E6E6"/>
      </a:lt2>
      <a:accent1>
        <a:srgbClr val="005751"/>
      </a:accent1>
      <a:accent2>
        <a:srgbClr val="EC6408"/>
      </a:accent2>
      <a:accent3>
        <a:srgbClr val="A5A5A5"/>
      </a:accent3>
      <a:accent4>
        <a:srgbClr val="FFC000"/>
      </a:accent4>
      <a:accent5>
        <a:srgbClr val="5B9BD5"/>
      </a:accent5>
      <a:accent6>
        <a:srgbClr val="70AD47"/>
      </a:accent6>
      <a:hlink>
        <a:srgbClr val="0563C1"/>
      </a:hlink>
      <a:folHlink>
        <a:srgbClr val="954F72"/>
      </a:folHlink>
    </a:clrScheme>
    <a:fontScheme name="Europe Snacks">
      <a:majorFont>
        <a:latin typeface="Trebuchet MS"/>
        <a:ea typeface=""/>
        <a:cs typeface=""/>
      </a:majorFont>
      <a:minorFont>
        <a:latin typeface="Ebri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619</Words>
  <Application>Microsoft Office PowerPoint</Application>
  <PresentationFormat>Personnalisé</PresentationFormat>
  <Paragraphs>70</Paragraphs>
  <Slides>4</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Times New Roman</vt:lpstr>
      <vt:lpstr>Trebuchet MS Regular</vt:lpstr>
      <vt:lpstr>Calibri</vt:lpstr>
      <vt:lpstr>Ebrima</vt:lpstr>
      <vt:lpstr>Wingdings</vt:lpstr>
      <vt:lpstr>Trebuchet MS</vt:lpstr>
      <vt:lpstr>Arial</vt:lpstr>
      <vt:lpstr>Office Theme</vt:lpstr>
      <vt:lpstr>GENDER PAY GAP REPORT  2023</vt:lpstr>
      <vt:lpstr>ABOUT THIS REPORT</vt:lpstr>
      <vt:lpstr>MEAN &amp; MEDIAN GENDER PAY GAP</vt:lpstr>
      <vt:lpstr>WHAT ACTIONS ARE WE TAKING TO CLOSE THE GAP</vt:lpstr>
    </vt:vector>
  </TitlesOfParts>
  <Company>Europe Snacks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 - Corporate</dc:title>
  <dc:subject/>
  <dc:creator>Valérie Sabiani</dc:creator>
  <cp:lastModifiedBy>Nathalie PERCEVAL</cp:lastModifiedBy>
  <cp:revision>13</cp:revision>
  <cp:lastPrinted>2023-10-06T13:34:04Z</cp:lastPrinted>
  <dcterms:created xsi:type="dcterms:W3CDTF">2023-07-05T08:52:26Z</dcterms:created>
  <dcterms:modified xsi:type="dcterms:W3CDTF">2024-03-18T11:11:04Z</dcterms:modified>
</cp:coreProperties>
</file>